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522" r:id="rId2"/>
    <p:sldId id="311" r:id="rId3"/>
    <p:sldId id="403" r:id="rId4"/>
    <p:sldId id="419" r:id="rId5"/>
    <p:sldId id="432" r:id="rId6"/>
    <p:sldId id="536" r:id="rId7"/>
    <p:sldId id="420" r:id="rId8"/>
    <p:sldId id="423" r:id="rId9"/>
    <p:sldId id="424" r:id="rId10"/>
    <p:sldId id="433" r:id="rId11"/>
    <p:sldId id="426" r:id="rId12"/>
    <p:sldId id="539" r:id="rId13"/>
    <p:sldId id="540" r:id="rId14"/>
    <p:sldId id="538" r:id="rId15"/>
    <p:sldId id="541" r:id="rId16"/>
    <p:sldId id="542" r:id="rId17"/>
    <p:sldId id="543" r:id="rId18"/>
    <p:sldId id="544" r:id="rId19"/>
    <p:sldId id="545" r:id="rId20"/>
    <p:sldId id="547" r:id="rId21"/>
    <p:sldId id="548" r:id="rId22"/>
    <p:sldId id="554" r:id="rId23"/>
    <p:sldId id="546" r:id="rId24"/>
    <p:sldId id="553" r:id="rId25"/>
    <p:sldId id="552" r:id="rId26"/>
    <p:sldId id="551" r:id="rId27"/>
    <p:sldId id="550" r:id="rId28"/>
    <p:sldId id="549" r:id="rId29"/>
    <p:sldId id="558" r:id="rId30"/>
    <p:sldId id="557" r:id="rId31"/>
    <p:sldId id="556" r:id="rId32"/>
    <p:sldId id="555" r:id="rId33"/>
    <p:sldId id="559" r:id="rId34"/>
    <p:sldId id="562" r:id="rId35"/>
    <p:sldId id="561" r:id="rId36"/>
    <p:sldId id="560" r:id="rId37"/>
  </p:sldIdLst>
  <p:sldSz cx="9144000" cy="6858000" type="screen4x3"/>
  <p:notesSz cx="7010400" cy="92964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entury Gothic" panose="020B0502020202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5" roundtripDataSignature="AMtx7mjAdIYwx1xJkZS79QMS3mFmvIrN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716" autoAdjust="0"/>
  </p:normalViewPr>
  <p:slideViewPr>
    <p:cSldViewPr snapToGrid="0">
      <p:cViewPr varScale="1">
        <p:scale>
          <a:sx n="51" d="100"/>
          <a:sy n="51" d="100"/>
        </p:scale>
        <p:origin x="9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13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13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13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9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8829970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9" y="8829970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DDC610-BC1C-4E76-9932-ADF6A91329F7}" type="datetime1">
              <a:rPr lang="en-US" smtClean="0"/>
              <a:t>9/27/2021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11645-0E11-45D9-9428-9B212E5B4A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75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6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99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8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34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8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84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1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00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29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58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01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61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39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8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20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07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73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644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88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983BF-1F2A-418D-929D-09CCE674245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27E62CC-285E-46A0-80D3-51B019D20AD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51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18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946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492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375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81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800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1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983BF-1F2A-418D-929D-09CCE674245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27E62CC-285E-46A0-80D3-51B019D20AD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75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04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1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76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34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5075" y="704850"/>
            <a:ext cx="4695825" cy="3522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252BA-A50C-4315-83ED-FA6B28D2E03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0D6C-3E45-4F82-9688-33AD09832F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ABE1B1-6CA5-4180-8A37-A349DFC96F8F}" type="datetime1">
              <a:rPr lang="en-US" smtClean="0"/>
              <a:t>9/27/2021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78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DF723E6-BE31-40C7-9FD1-10942981A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915" y="386405"/>
            <a:ext cx="5412170" cy="2800548"/>
          </a:xfrm>
          <a:prstGeom prst="rect">
            <a:avLst/>
          </a:prstGeom>
          <a:effectLst>
            <a:glow rad="266700">
              <a:schemeClr val="bg1">
                <a:alpha val="75000"/>
              </a:schemeClr>
            </a:glo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5E2C439-E951-4FEC-9091-5E5175C176A4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376415-E44F-4A68-9F54-29A2F56EFA72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2">
              <a:extLst>
                <a:ext uri="{FF2B5EF4-FFF2-40B4-BE49-F238E27FC236}">
                  <a16:creationId xmlns:a16="http://schemas.microsoft.com/office/drawing/2014/main" id="{0B752760-F309-4AE6-8D74-3F832FABF9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027" name="Picture 3">
                <a:extLst>
                  <a:ext uri="{FF2B5EF4-FFF2-40B4-BE49-F238E27FC236}">
                    <a16:creationId xmlns:a16="http://schemas.microsoft.com/office/drawing/2014/main" id="{712D5CC8-8F40-4E00-ACF9-25418030B4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E7F2498B-E469-45D2-BA09-2CDF4025A6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029" name="Picture 5">
                <a:extLst>
                  <a:ext uri="{FF2B5EF4-FFF2-40B4-BE49-F238E27FC236}">
                    <a16:creationId xmlns:a16="http://schemas.microsoft.com/office/drawing/2014/main" id="{DB5B9883-2CE1-4BEF-BDB9-ADED16DA40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B15704-3E63-4A9A-9063-4B07F8102D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032" name="AutoShape 8">
              <a:extLst>
                <a:ext uri="{FF2B5EF4-FFF2-40B4-BE49-F238E27FC236}">
                  <a16:creationId xmlns:a16="http://schemas.microsoft.com/office/drawing/2014/main" id="{F09537B9-D053-4F1B-A884-99A8A0EC2AF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4">
            <a:extLst>
              <a:ext uri="{FF2B5EF4-FFF2-40B4-BE49-F238E27FC236}">
                <a16:creationId xmlns:a16="http://schemas.microsoft.com/office/drawing/2014/main" id="{A6405F79-EAB6-4BF0-8A9F-B6D8ACC43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10" y="3821397"/>
            <a:ext cx="7729330" cy="94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Bloodborne Pathogens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US" sz="2000" b="1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B24E2BB3-D9DA-4B02-81BE-F38215222AC5}"/>
              </a:ext>
            </a:extLst>
          </p:cNvPr>
          <p:cNvSpPr txBox="1"/>
          <p:nvPr/>
        </p:nvSpPr>
        <p:spPr>
          <a:xfrm>
            <a:off x="7506967" y="6025343"/>
            <a:ext cx="1611745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Ed. August 2021</a:t>
            </a:r>
            <a:endParaRPr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873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Viral hepatitis – general overview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13" name="Text Box 1028">
            <a:extLst>
              <a:ext uri="{FF2B5EF4-FFF2-40B4-BE49-F238E27FC236}">
                <a16:creationId xmlns:a16="http://schemas.microsoft.com/office/drawing/2014/main" id="{AC533AB8-7F72-4BC0-AF7F-6DD9153EC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39" y="1712082"/>
            <a:ext cx="3363613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22250" indent="-2222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95000"/>
              </a:lnSpc>
              <a:spcBef>
                <a:spcPct val="0"/>
              </a:spcBef>
              <a:spcAft>
                <a:spcPct val="50000"/>
              </a:spcAft>
              <a:buFontTx/>
              <a:buChar char="•"/>
            </a:pPr>
            <a:r>
              <a:rPr lang="en-US" altLang="en-US" sz="2000" b="0" dirty="0"/>
              <a:t>Virus attacks liver </a:t>
            </a:r>
            <a:r>
              <a:rPr lang="en-US" altLang="en-US" sz="2000" b="0" dirty="0">
                <a:sym typeface="Wingdings 3" panose="05040102010807070707" pitchFamily="18" charset="2"/>
              </a:rPr>
              <a:t>causing </a:t>
            </a:r>
            <a:r>
              <a:rPr lang="en-US" altLang="en-US" sz="2000" b="0" dirty="0"/>
              <a:t>inflammation, enlargement, and tenderness</a:t>
            </a:r>
          </a:p>
          <a:p>
            <a:pPr algn="l">
              <a:lnSpc>
                <a:spcPct val="95000"/>
              </a:lnSpc>
              <a:spcBef>
                <a:spcPct val="0"/>
              </a:spcBef>
              <a:spcAft>
                <a:spcPct val="50000"/>
              </a:spcAft>
              <a:buFontTx/>
              <a:buChar char="•"/>
            </a:pPr>
            <a:r>
              <a:rPr lang="en-US" altLang="en-US" sz="2000" b="0" dirty="0"/>
              <a:t>Acute and chronic infections</a:t>
            </a:r>
          </a:p>
          <a:p>
            <a:pPr algn="l">
              <a:lnSpc>
                <a:spcPct val="95000"/>
              </a:lnSpc>
              <a:spcBef>
                <a:spcPct val="0"/>
              </a:spcBef>
              <a:spcAft>
                <a:spcPct val="50000"/>
              </a:spcAft>
              <a:buFontTx/>
              <a:buChar char="•"/>
            </a:pPr>
            <a:r>
              <a:rPr lang="en-US" altLang="en-US" sz="2000" b="0" dirty="0"/>
              <a:t>Possible liver damage ranging from mild to fatal</a:t>
            </a:r>
          </a:p>
        </p:txBody>
      </p:sp>
      <p:pic>
        <p:nvPicPr>
          <p:cNvPr id="15" name="Picture 1027" descr="D:\Graphics\Schering\Liver Poster Artwork\IMAGES\LiverFigure.jpg">
            <a:extLst>
              <a:ext uri="{FF2B5EF4-FFF2-40B4-BE49-F238E27FC236}">
                <a16:creationId xmlns:a16="http://schemas.microsoft.com/office/drawing/2014/main" id="{7A2F2195-A99C-4DEA-9FCD-BDC5432C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252" y="1211155"/>
            <a:ext cx="1706338" cy="443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ine 1029">
            <a:extLst>
              <a:ext uri="{FF2B5EF4-FFF2-40B4-BE49-F238E27FC236}">
                <a16:creationId xmlns:a16="http://schemas.microsoft.com/office/drawing/2014/main" id="{2BFAEF9F-585B-4C15-849B-9AFE46D0CD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06125" y="2100776"/>
            <a:ext cx="762000" cy="45720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" name="Text Box 1030">
            <a:extLst>
              <a:ext uri="{FF2B5EF4-FFF2-40B4-BE49-F238E27FC236}">
                <a16:creationId xmlns:a16="http://schemas.microsoft.com/office/drawing/2014/main" id="{BE8318F1-FB76-42E3-A0A2-AB1CD32FE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9382" y="1552013"/>
            <a:ext cx="2581050" cy="4435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2000" b="0" dirty="0"/>
              <a:t>The liver is a located in the upper right abdomen behind the lower ribs.  It functions in removing toxins (poisons) from the blood, in the digestion of fats, and in other body processes.</a:t>
            </a:r>
          </a:p>
        </p:txBody>
      </p:sp>
    </p:spTree>
    <p:extLst>
      <p:ext uri="{BB962C8B-B14F-4D97-AF65-F5344CB8AC3E}">
        <p14:creationId xmlns:p14="http://schemas.microsoft.com/office/powerpoint/2010/main" val="125535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HBV - Hepatitis B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96219-6E82-49D6-9849-A1D62C2F9A6D}"/>
              </a:ext>
            </a:extLst>
          </p:cNvPr>
          <p:cNvSpPr txBox="1"/>
          <p:nvPr/>
        </p:nvSpPr>
        <p:spPr>
          <a:xfrm>
            <a:off x="2819936" y="937056"/>
            <a:ext cx="3618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dirty="0">
                <a:solidFill>
                  <a:srgbClr val="CC0000"/>
                </a:solidFill>
              </a:rPr>
              <a:t>General Facts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E546602F-8E5D-4B41-A123-F953E3D63B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75854" y="1644158"/>
            <a:ext cx="3962400" cy="38151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287338" indent="-287338" eaLnBrk="1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</a:pPr>
            <a:r>
              <a:rPr lang="en-US" altLang="en-US" sz="2200" dirty="0"/>
              <a:t>Hearty - can live for 7+ days in dried blood</a:t>
            </a:r>
          </a:p>
          <a:p>
            <a:pPr marL="287338" indent="-287338" eaLnBrk="1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</a:pPr>
            <a:r>
              <a:rPr lang="en-US" altLang="en-US" sz="2200" dirty="0"/>
              <a:t>100 times more contagious than HIV</a:t>
            </a:r>
          </a:p>
          <a:p>
            <a:pPr marL="287338" indent="-287338" eaLnBrk="1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</a:pPr>
            <a:r>
              <a:rPr lang="en-US" altLang="en-US" sz="2200" dirty="0"/>
              <a:t>Approximately 78,000 new infections per year (2001)</a:t>
            </a:r>
          </a:p>
          <a:p>
            <a:pPr marL="287338" indent="-287338" eaLnBrk="1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</a:pPr>
            <a:r>
              <a:rPr lang="en-US" altLang="en-US" sz="2200" dirty="0"/>
              <a:t>1.25 million carriers</a:t>
            </a:r>
          </a:p>
          <a:p>
            <a:pPr marL="287338" indent="-287338" eaLnBrk="1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</a:pPr>
            <a:r>
              <a:rPr lang="en-US" altLang="en-US" sz="2200" dirty="0"/>
              <a:t>5,000 deaths/year</a:t>
            </a:r>
          </a:p>
          <a:p>
            <a:pPr marL="287338" indent="-287338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sz="2200" dirty="0"/>
              <a:t>No cure, but there is a preventative vaccine</a:t>
            </a:r>
          </a:p>
        </p:txBody>
      </p:sp>
      <p:pic>
        <p:nvPicPr>
          <p:cNvPr id="24" name="Picture 5" descr="C:\_BBP\Graphics\CDC\HepBvirus.jpg">
            <a:extLst>
              <a:ext uri="{FF2B5EF4-FFF2-40B4-BE49-F238E27FC236}">
                <a16:creationId xmlns:a16="http://schemas.microsoft.com/office/drawing/2014/main" id="{E16E27A5-43F4-470E-84CD-5D7A32154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466" y="2055939"/>
            <a:ext cx="3618352" cy="2890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296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HBV - Hepatitis B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96219-6E82-49D6-9849-A1D62C2F9A6D}"/>
              </a:ext>
            </a:extLst>
          </p:cNvPr>
          <p:cNvSpPr txBox="1"/>
          <p:nvPr/>
        </p:nvSpPr>
        <p:spPr>
          <a:xfrm>
            <a:off x="3205078" y="986886"/>
            <a:ext cx="32332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dirty="0">
                <a:solidFill>
                  <a:srgbClr val="CC0000"/>
                </a:solidFill>
              </a:rPr>
              <a:t>General Facts</a:t>
            </a: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F4F64928-AC67-4E37-B4AE-B06AB0EC1A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78634" y="2065803"/>
            <a:ext cx="6738424" cy="313220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7338" indent="-287338" ea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2800" dirty="0"/>
              <a:t>Sharing needles during injecting drug use</a:t>
            </a:r>
          </a:p>
          <a:p>
            <a:pPr marL="287338" indent="-287338" ea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2800" dirty="0"/>
              <a:t>From infected mother to child during birth</a:t>
            </a:r>
          </a:p>
          <a:p>
            <a:pPr marL="287338" indent="-287338" eaLnBrk="1" hangingPunct="1">
              <a:lnSpc>
                <a:spcPct val="90000"/>
              </a:lnSpc>
              <a:spcAft>
                <a:spcPct val="35000"/>
              </a:spcAft>
            </a:pPr>
            <a:r>
              <a:rPr lang="en-US" altLang="en-US" sz="2800" dirty="0"/>
              <a:t>Sharps/needle sticks</a:t>
            </a:r>
          </a:p>
          <a:p>
            <a:pPr marL="287338" indent="-287338">
              <a:spcAft>
                <a:spcPct val="35000"/>
              </a:spcAft>
            </a:pPr>
            <a:r>
              <a:rPr lang="en-US" altLang="en-US" sz="2800" dirty="0"/>
              <a:t>Unprotected sex with multiple partners</a:t>
            </a:r>
          </a:p>
          <a:p>
            <a:pPr marL="287338" indent="-287338" eaLnBrk="1" hangingPunct="1">
              <a:lnSpc>
                <a:spcPct val="90000"/>
              </a:lnSpc>
              <a:spcAft>
                <a:spcPct val="35000"/>
              </a:spcAft>
            </a:pPr>
            <a:endParaRPr lang="en-US" altLang="en-US" dirty="0"/>
          </a:p>
          <a:p>
            <a:pPr marL="287338" indent="-287338" eaLnBrk="1" hangingPunct="1">
              <a:lnSpc>
                <a:spcPct val="90000"/>
              </a:lnSpc>
              <a:spcAft>
                <a:spcPct val="35000"/>
              </a:spcAft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741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HBV - Hepatitis C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96219-6E82-49D6-9849-A1D62C2F9A6D}"/>
              </a:ext>
            </a:extLst>
          </p:cNvPr>
          <p:cNvSpPr txBox="1"/>
          <p:nvPr/>
        </p:nvSpPr>
        <p:spPr>
          <a:xfrm>
            <a:off x="2977636" y="986886"/>
            <a:ext cx="34606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dirty="0">
                <a:solidFill>
                  <a:srgbClr val="CC0000"/>
                </a:solidFill>
              </a:rPr>
              <a:t>General Facts</a:t>
            </a:r>
          </a:p>
        </p:txBody>
      </p:sp>
      <p:sp>
        <p:nvSpPr>
          <p:cNvPr id="26" name="Rectangle 2051">
            <a:extLst>
              <a:ext uri="{FF2B5EF4-FFF2-40B4-BE49-F238E27FC236}">
                <a16:creationId xmlns:a16="http://schemas.microsoft.com/office/drawing/2014/main" id="{F969ADC5-653A-4E6A-A33A-315B773FC3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2708" y="1911351"/>
            <a:ext cx="4542692" cy="3789176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84163" indent="-284163" eaLnBrk="1" hangingPunct="1">
              <a:spcBef>
                <a:spcPct val="0"/>
              </a:spcBef>
              <a:spcAft>
                <a:spcPct val="25000"/>
              </a:spcAft>
            </a:pPr>
            <a:r>
              <a:rPr lang="en-US" altLang="en-US" sz="2000" dirty="0"/>
              <a:t>The most common chronic bloodborne infection in the U.S.</a:t>
            </a:r>
          </a:p>
          <a:p>
            <a:pPr marL="284163" indent="-284163" eaLnBrk="1" hangingPunct="1">
              <a:spcBef>
                <a:spcPct val="0"/>
              </a:spcBef>
              <a:spcAft>
                <a:spcPct val="25000"/>
              </a:spcAft>
            </a:pPr>
            <a:r>
              <a:rPr lang="en-US" altLang="en-US" sz="2000" dirty="0"/>
              <a:t>3.9 million (1.8%) Americans infected; 2.7 million chronically infected</a:t>
            </a:r>
          </a:p>
          <a:p>
            <a:pPr marL="284163" indent="-284163" eaLnBrk="1" hangingPunct="1">
              <a:spcBef>
                <a:spcPct val="0"/>
              </a:spcBef>
              <a:spcAft>
                <a:spcPct val="25000"/>
              </a:spcAft>
            </a:pPr>
            <a:r>
              <a:rPr lang="en-US" altLang="en-US" sz="2000" dirty="0"/>
              <a:t>25,000 new infections per year (2001)</a:t>
            </a:r>
          </a:p>
          <a:p>
            <a:pPr marL="284163" indent="-284163" eaLnBrk="1" hangingPunct="1">
              <a:spcBef>
                <a:spcPct val="0"/>
              </a:spcBef>
              <a:spcAft>
                <a:spcPct val="25000"/>
              </a:spcAft>
            </a:pPr>
            <a:r>
              <a:rPr lang="en-US" altLang="en-US" sz="2000" dirty="0"/>
              <a:t>Leading cause of liver transplantation in U.S.</a:t>
            </a:r>
          </a:p>
          <a:p>
            <a:pPr marL="284163" indent="-284163" eaLnBrk="1" hangingPunct="1">
              <a:spcBef>
                <a:spcPct val="0"/>
              </a:spcBef>
              <a:spcAft>
                <a:spcPct val="25000"/>
              </a:spcAft>
            </a:pPr>
            <a:r>
              <a:rPr lang="en-US" altLang="en-US" sz="2000" dirty="0"/>
              <a:t>8,000-10,000 deaths from chronic disease/year</a:t>
            </a:r>
          </a:p>
          <a:p>
            <a:pPr marL="284163" indent="-284163" eaLnBrk="1" hangingPunct="1">
              <a:spcBef>
                <a:spcPct val="0"/>
              </a:spcBef>
              <a:spcAft>
                <a:spcPct val="25000"/>
              </a:spcAft>
            </a:pPr>
            <a:r>
              <a:rPr lang="en-US" altLang="en-US" sz="2000" dirty="0"/>
              <a:t>Treatment  is expensive</a:t>
            </a:r>
          </a:p>
          <a:p>
            <a:pPr marL="284163" indent="-284163" eaLnBrk="1" hangingPunct="1">
              <a:spcBef>
                <a:spcPct val="0"/>
              </a:spcBef>
              <a:spcAft>
                <a:spcPct val="25000"/>
              </a:spcAft>
            </a:pPr>
            <a:r>
              <a:rPr lang="en-US" altLang="en-US" sz="2000" dirty="0"/>
              <a:t>No vaccine available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90381-7BC3-4E49-A374-E02A24538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288" y="1555192"/>
            <a:ext cx="1969594" cy="3054783"/>
          </a:xfrm>
          <a:prstGeom prst="rect">
            <a:avLst/>
          </a:prstGeom>
        </p:spPr>
      </p:pic>
      <p:sp>
        <p:nvSpPr>
          <p:cNvPr id="27" name="Rectangle 2062">
            <a:extLst>
              <a:ext uri="{FF2B5EF4-FFF2-40B4-BE49-F238E27FC236}">
                <a16:creationId xmlns:a16="http://schemas.microsoft.com/office/drawing/2014/main" id="{E2DCEAFA-1ADA-4199-8D30-5528760C1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685" y="4595195"/>
            <a:ext cx="2975284" cy="12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en-US" sz="1400" b="0" dirty="0"/>
              <a:t>A healthy human liver contrasted with a liver from an individual who died from hepatitis C.  Note the extensive damage and scarring from chronic liver disease.</a:t>
            </a:r>
          </a:p>
        </p:txBody>
      </p:sp>
    </p:spTree>
    <p:extLst>
      <p:ext uri="{BB962C8B-B14F-4D97-AF65-F5344CB8AC3E}">
        <p14:creationId xmlns:p14="http://schemas.microsoft.com/office/powerpoint/2010/main" val="131262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Human Immunodeficiency virus (HIV)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96219-6E82-49D6-9849-A1D62C2F9A6D}"/>
              </a:ext>
            </a:extLst>
          </p:cNvPr>
          <p:cNvSpPr txBox="1"/>
          <p:nvPr/>
        </p:nvSpPr>
        <p:spPr>
          <a:xfrm>
            <a:off x="2828778" y="1024446"/>
            <a:ext cx="34864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dirty="0">
                <a:solidFill>
                  <a:srgbClr val="CC0000"/>
                </a:solidFill>
              </a:rPr>
              <a:t>General Facts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4A86466-B031-48FB-AFFA-188E84B49F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43276" y="1807005"/>
            <a:ext cx="6879102" cy="261433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4163" indent="-284163" eaLnBrk="1" hangingPunct="1">
              <a:spcBef>
                <a:spcPct val="0"/>
              </a:spcBef>
              <a:spcAft>
                <a:spcPct val="25000"/>
              </a:spcAft>
            </a:pPr>
            <a:r>
              <a:rPr lang="en-US" altLang="en-US" sz="2600" dirty="0"/>
              <a:t>Fragile – few hours in dry environment</a:t>
            </a:r>
          </a:p>
          <a:p>
            <a:pPr marL="284163" indent="-284163" eaLnBrk="1" hangingPunct="1">
              <a:spcBef>
                <a:spcPct val="0"/>
              </a:spcBef>
              <a:spcAft>
                <a:spcPct val="25000"/>
              </a:spcAft>
            </a:pPr>
            <a:r>
              <a:rPr lang="en-US" altLang="en-US" sz="2600" dirty="0"/>
              <a:t>Attacks the human immune system</a:t>
            </a:r>
          </a:p>
          <a:p>
            <a:pPr marL="284163" indent="-284163" eaLnBrk="1" hangingPunct="1">
              <a:spcBef>
                <a:spcPct val="0"/>
              </a:spcBef>
              <a:spcAft>
                <a:spcPct val="25000"/>
              </a:spcAft>
            </a:pPr>
            <a:r>
              <a:rPr lang="en-US" altLang="en-US" sz="2600" dirty="0"/>
              <a:t>Cause of AIDS</a:t>
            </a:r>
          </a:p>
          <a:p>
            <a:pPr marL="284163" indent="-284163" eaLnBrk="1" hangingPunct="1">
              <a:spcBef>
                <a:spcPct val="0"/>
              </a:spcBef>
              <a:spcAft>
                <a:spcPct val="25000"/>
              </a:spcAft>
            </a:pPr>
            <a:r>
              <a:rPr lang="en-US" altLang="en-US" sz="2600" dirty="0"/>
              <a:t>&gt;1 million infected persons in U.S.</a:t>
            </a:r>
          </a:p>
          <a:p>
            <a:pPr marL="284163" indent="-284163" eaLnBrk="1" hangingPunct="1">
              <a:spcBef>
                <a:spcPct val="0"/>
              </a:spcBef>
              <a:spcAft>
                <a:spcPct val="25000"/>
              </a:spcAft>
            </a:pPr>
            <a:r>
              <a:rPr lang="en-US" altLang="en-US" sz="2600" dirty="0"/>
              <a:t>No cure; no vaccine available yet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8E345-6B5A-4245-A289-7A7F76DEB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164" y="3263162"/>
            <a:ext cx="2057560" cy="271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Transmission of </a:t>
            </a:r>
            <a:r>
              <a:rPr lang="en-US" sz="3200" b="1" cap="all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bbp</a:t>
            </a:r>
            <a:r>
              <a:rPr lang="en-US" sz="2800" b="1" cap="all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s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96219-6E82-49D6-9849-A1D62C2F9A6D}"/>
              </a:ext>
            </a:extLst>
          </p:cNvPr>
          <p:cNvSpPr txBox="1"/>
          <p:nvPr/>
        </p:nvSpPr>
        <p:spPr>
          <a:xfrm>
            <a:off x="1209822" y="986886"/>
            <a:ext cx="47830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dirty="0">
                <a:solidFill>
                  <a:srgbClr val="CC0000"/>
                </a:solidFill>
              </a:rPr>
              <a:t>Occupational Exposure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799803-4BD6-4B6E-A61F-E562885E4ADA}"/>
              </a:ext>
            </a:extLst>
          </p:cNvPr>
          <p:cNvSpPr txBox="1"/>
          <p:nvPr/>
        </p:nvSpPr>
        <p:spPr>
          <a:xfrm>
            <a:off x="943276" y="1760737"/>
            <a:ext cx="7849032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4163" indent="-284163" eaLnBrk="1" hangingPunct="1">
              <a:lnSpc>
                <a:spcPct val="95000"/>
              </a:lnSpc>
            </a:pPr>
            <a:r>
              <a:rPr lang="en-US" altLang="en-US" sz="2800" dirty="0">
                <a:cs typeface="Courier New" panose="02070309020205020404" pitchFamily="49" charset="0"/>
              </a:rPr>
              <a:t>means reasonably </a:t>
            </a:r>
            <a:r>
              <a:rPr lang="en-US" altLang="en-US" sz="2800" u="sng" dirty="0">
                <a:cs typeface="Courier New" panose="02070309020205020404" pitchFamily="49" charset="0"/>
              </a:rPr>
              <a:t>anticipated</a:t>
            </a:r>
            <a:r>
              <a:rPr lang="en-US" altLang="en-US" sz="2800" dirty="0">
                <a:cs typeface="Courier New" panose="02070309020205020404" pitchFamily="49" charset="0"/>
              </a:rPr>
              <a:t> skin, eye, mucous membrane, or parenteral (piercing of the skin) contact with blood or OPIM that may result from the performance of an employee's duties</a:t>
            </a:r>
            <a:endParaRPr lang="en-US" altLang="en-US" sz="2800" i="1" dirty="0"/>
          </a:p>
        </p:txBody>
      </p:sp>
      <p:sp>
        <p:nvSpPr>
          <p:cNvPr id="24" name="Text Box 11">
            <a:extLst>
              <a:ext uri="{FF2B5EF4-FFF2-40B4-BE49-F238E27FC236}">
                <a16:creationId xmlns:a16="http://schemas.microsoft.com/office/drawing/2014/main" id="{7893C948-7448-4B9C-929C-BB9E1DDE4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2641" y="3606890"/>
            <a:ext cx="55499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en-US" sz="3200" dirty="0">
                <a:solidFill>
                  <a:srgbClr val="CC0000"/>
                </a:solidFill>
              </a:rPr>
              <a:t>Exposure Incident</a:t>
            </a: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CA6DD5EF-77C6-40C5-B53D-4664C56B2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728" y="4307735"/>
            <a:ext cx="6096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4163" indent="-284163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5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800" b="0" dirty="0">
                <a:cs typeface="Courier New" panose="02070309020205020404" pitchFamily="49" charset="0"/>
              </a:rPr>
              <a:t>is a </a:t>
            </a:r>
            <a:r>
              <a:rPr lang="en-US" altLang="en-US" sz="2800" b="0" u="sng" dirty="0">
                <a:cs typeface="Courier New" panose="02070309020205020404" pitchFamily="49" charset="0"/>
              </a:rPr>
              <a:t>specific</a:t>
            </a:r>
            <a:r>
              <a:rPr lang="en-US" altLang="en-US" sz="2800" b="0" dirty="0">
                <a:cs typeface="Courier New" panose="02070309020205020404" pitchFamily="49" charset="0"/>
              </a:rPr>
              <a:t> contact with blood or OPIM that is capable of transmitting a bloodborne disease</a:t>
            </a:r>
            <a:endParaRPr lang="en-US" altLang="en-US" sz="2400" b="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5A100-715C-4EA6-85CA-12E8BE59A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572" y="3994167"/>
            <a:ext cx="1893156" cy="19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1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Exposure control Plan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96219-6E82-49D6-9849-A1D62C2F9A6D}"/>
              </a:ext>
            </a:extLst>
          </p:cNvPr>
          <p:cNvSpPr txBox="1"/>
          <p:nvPr/>
        </p:nvSpPr>
        <p:spPr>
          <a:xfrm>
            <a:off x="407963" y="986886"/>
            <a:ext cx="86410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dirty="0">
                <a:solidFill>
                  <a:srgbClr val="CC0000"/>
                </a:solidFill>
              </a:rPr>
              <a:t>To eliminate/minimize your risk of exposure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B6975C16-7BFF-4326-BE27-F8AD8BAA51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248444" y="1899143"/>
            <a:ext cx="4304714" cy="373965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/>
          <a:p>
            <a:pPr marL="284163" indent="-284163" eaLnBrk="1" hangingPunct="1">
              <a:lnSpc>
                <a:spcPct val="90000"/>
              </a:lnSpc>
            </a:pPr>
            <a:r>
              <a:rPr lang="en-US" altLang="en-US" sz="2600" dirty="0"/>
              <a:t>Exposure determination</a:t>
            </a:r>
          </a:p>
          <a:p>
            <a:pPr marL="284163" indent="-284163" eaLnBrk="1" hangingPunct="1">
              <a:lnSpc>
                <a:spcPct val="90000"/>
              </a:lnSpc>
            </a:pPr>
            <a:r>
              <a:rPr lang="en-US" altLang="en-US" sz="2600" dirty="0"/>
              <a:t>Exposure controls</a:t>
            </a:r>
          </a:p>
          <a:p>
            <a:pPr marL="284163" indent="-284163" eaLnBrk="1" hangingPunct="1">
              <a:lnSpc>
                <a:spcPct val="90000"/>
              </a:lnSpc>
            </a:pPr>
            <a:r>
              <a:rPr lang="en-US" altLang="en-US" sz="2600" dirty="0"/>
              <a:t>Training and Hazard Communication</a:t>
            </a:r>
          </a:p>
          <a:p>
            <a:pPr marL="284163" indent="-284163" eaLnBrk="1" hangingPunct="1">
              <a:lnSpc>
                <a:spcPct val="90000"/>
              </a:lnSpc>
            </a:pPr>
            <a:r>
              <a:rPr lang="en-US" altLang="en-US" sz="2600" dirty="0"/>
              <a:t>Hepatitis B Vaccine</a:t>
            </a:r>
          </a:p>
          <a:p>
            <a:pPr marL="284163" indent="-284163" eaLnBrk="1" hangingPunct="1">
              <a:lnSpc>
                <a:spcPct val="90000"/>
              </a:lnSpc>
            </a:pPr>
            <a:r>
              <a:rPr lang="en-US" altLang="en-US" sz="2600" dirty="0"/>
              <a:t>Post exposure evaluation &amp; follow-up</a:t>
            </a:r>
          </a:p>
          <a:p>
            <a:pPr marL="284163" indent="-284163" eaLnBrk="1" hangingPunct="1">
              <a:lnSpc>
                <a:spcPct val="90000"/>
              </a:lnSpc>
            </a:pPr>
            <a:r>
              <a:rPr lang="en-US" altLang="en-US" sz="2600" dirty="0"/>
              <a:t>Recordkeeping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3BA34-6417-40BB-B9E0-9452D99EDA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601" y="1703117"/>
            <a:ext cx="3115326" cy="3639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33C125-9575-499D-934D-34F07FEA0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171" y="3172470"/>
            <a:ext cx="1639966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1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457200" y="727025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Exposure controls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96219-6E82-49D6-9849-A1D62C2F9A6D}"/>
              </a:ext>
            </a:extLst>
          </p:cNvPr>
          <p:cNvSpPr txBox="1"/>
          <p:nvPr/>
        </p:nvSpPr>
        <p:spPr>
          <a:xfrm>
            <a:off x="2346945" y="986886"/>
            <a:ext cx="43891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dirty="0">
                <a:solidFill>
                  <a:srgbClr val="CC0000"/>
                </a:solidFill>
              </a:rPr>
              <a:t>   </a:t>
            </a:r>
            <a:r>
              <a:rPr lang="en-US" altLang="en-US" sz="3200" b="1" dirty="0">
                <a:solidFill>
                  <a:srgbClr val="CC0000"/>
                </a:solidFill>
              </a:rPr>
              <a:t>Reducing your risk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CBF5A6F6-74CA-4542-AB9D-46FA69D064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828800"/>
            <a:ext cx="3581400" cy="304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/>
          <a:p>
            <a:pPr marL="285750" indent="-285750" eaLnBrk="1" hangingPunct="1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2600" dirty="0"/>
              <a:t>Universal precautions </a:t>
            </a:r>
            <a:endParaRPr lang="en-US" altLang="en-US" sz="2600" i="1" dirty="0"/>
          </a:p>
          <a:p>
            <a:pPr marL="285750" indent="-285750" eaLnBrk="1" hangingPunct="1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2600" dirty="0"/>
              <a:t>Equipment and Safer Medical Devices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2600" dirty="0"/>
              <a:t>Work practices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2600" dirty="0"/>
              <a:t>Personal protective equipment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2B47F82F-9293-4E12-AE76-C47C2A348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093" y="1828800"/>
            <a:ext cx="3861011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857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ct val="25000"/>
              </a:spcAft>
              <a:buFontTx/>
              <a:buChar char="•"/>
            </a:pPr>
            <a:r>
              <a:rPr lang="en-US" altLang="en-US" sz="2600" b="0" dirty="0"/>
              <a:t>Housekeeping</a:t>
            </a:r>
          </a:p>
          <a:p>
            <a:pPr algn="l" eaLnBrk="1" hangingPunct="1">
              <a:spcBef>
                <a:spcPct val="0"/>
              </a:spcBef>
              <a:spcAft>
                <a:spcPct val="25000"/>
              </a:spcAft>
              <a:buFontTx/>
              <a:buChar char="•"/>
            </a:pPr>
            <a:r>
              <a:rPr lang="en-US" altLang="en-US" sz="2600" b="0" dirty="0"/>
              <a:t>Laundry handling</a:t>
            </a:r>
          </a:p>
          <a:p>
            <a:pPr algn="l" eaLnBrk="1" hangingPunct="1">
              <a:spcBef>
                <a:spcPct val="0"/>
              </a:spcBef>
              <a:spcAft>
                <a:spcPct val="25000"/>
              </a:spcAft>
              <a:buFontTx/>
              <a:buChar char="•"/>
            </a:pPr>
            <a:r>
              <a:rPr lang="en-US" altLang="en-US" sz="2600" b="0" dirty="0"/>
              <a:t>Hazard communication</a:t>
            </a:r>
            <a:br>
              <a:rPr lang="en-US" altLang="en-US" sz="2600" b="0" dirty="0"/>
            </a:br>
            <a:r>
              <a:rPr lang="en-US" altLang="en-US" sz="2600" b="0" dirty="0"/>
              <a:t>- labeling</a:t>
            </a:r>
          </a:p>
          <a:p>
            <a:pPr algn="l" eaLnBrk="1" hangingPunct="1">
              <a:spcBef>
                <a:spcPct val="0"/>
              </a:spcBef>
              <a:spcAft>
                <a:spcPct val="25000"/>
              </a:spcAft>
              <a:buFontTx/>
              <a:buChar char="•"/>
            </a:pPr>
            <a:r>
              <a:rPr lang="en-US" altLang="en-US" sz="2600" b="0" dirty="0"/>
              <a:t>Regulated Waste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12D09-9EB4-4EE1-83B8-62BDD06D4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2226" y="4460744"/>
            <a:ext cx="1159548" cy="153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1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Exposure controls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96219-6E82-49D6-9849-A1D62C2F9A6D}"/>
              </a:ext>
            </a:extLst>
          </p:cNvPr>
          <p:cNvSpPr txBox="1"/>
          <p:nvPr/>
        </p:nvSpPr>
        <p:spPr>
          <a:xfrm>
            <a:off x="2300654" y="958602"/>
            <a:ext cx="45426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dirty="0">
                <a:solidFill>
                  <a:srgbClr val="CC0000"/>
                </a:solidFill>
              </a:rPr>
              <a:t>Universal Precautions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E196A7-C2DB-4F9E-973D-A8FBA142312F}"/>
              </a:ext>
            </a:extLst>
          </p:cNvPr>
          <p:cNvSpPr txBox="1"/>
          <p:nvPr/>
        </p:nvSpPr>
        <p:spPr>
          <a:xfrm>
            <a:off x="1017363" y="1766424"/>
            <a:ext cx="3554635" cy="30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sz="2400" b="0" dirty="0">
                <a:solidFill>
                  <a:srgbClr val="000099"/>
                </a:solidFill>
              </a:rPr>
              <a:t>A system of infection control:</a:t>
            </a:r>
          </a:p>
          <a:p>
            <a:pPr algn="ctr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2400" b="0" dirty="0">
                <a:solidFill>
                  <a:srgbClr val="000099"/>
                </a:solidFill>
              </a:rPr>
              <a:t>TREAT </a:t>
            </a:r>
            <a:r>
              <a:rPr lang="en-US" altLang="en-US" sz="2400" dirty="0">
                <a:solidFill>
                  <a:srgbClr val="CC0000"/>
                </a:solidFill>
              </a:rPr>
              <a:t>ALL HUMAN BLOOD</a:t>
            </a:r>
            <a:r>
              <a:rPr lang="en-US" altLang="en-US" sz="2400" b="0" dirty="0">
                <a:solidFill>
                  <a:srgbClr val="990000"/>
                </a:solidFill>
              </a:rPr>
              <a:t> </a:t>
            </a:r>
            <a:r>
              <a:rPr lang="en-US" altLang="en-US" sz="2400" b="0" dirty="0">
                <a:solidFill>
                  <a:srgbClr val="000099"/>
                </a:solidFill>
              </a:rPr>
              <a:t>AND</a:t>
            </a:r>
            <a:r>
              <a:rPr lang="en-US" altLang="en-US" sz="2400" b="0" dirty="0">
                <a:solidFill>
                  <a:srgbClr val="990000"/>
                </a:solidFill>
              </a:rPr>
              <a:t> </a:t>
            </a:r>
            <a:r>
              <a:rPr lang="en-US" altLang="en-US" sz="2400" dirty="0">
                <a:solidFill>
                  <a:srgbClr val="CC0000"/>
                </a:solidFill>
              </a:rPr>
              <a:t>OPIM  </a:t>
            </a:r>
            <a:r>
              <a:rPr lang="en-US" altLang="en-US" sz="2400" b="0" dirty="0">
                <a:solidFill>
                  <a:srgbClr val="000099"/>
                </a:solidFill>
              </a:rPr>
              <a:t>AS IF KNOWN TO BE INFECTIOUS WITH A BLOODBORNE DISEASE.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AF78D-AC3B-481F-A708-BB2280D9F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9" y="1543377"/>
            <a:ext cx="3797617" cy="379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8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Exposure controls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96219-6E82-49D6-9849-A1D62C2F9A6D}"/>
              </a:ext>
            </a:extLst>
          </p:cNvPr>
          <p:cNvSpPr txBox="1"/>
          <p:nvPr/>
        </p:nvSpPr>
        <p:spPr>
          <a:xfrm>
            <a:off x="2389264" y="893919"/>
            <a:ext cx="4542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dirty="0">
                <a:solidFill>
                  <a:srgbClr val="CC0000"/>
                </a:solidFill>
              </a:rPr>
              <a:t>Safe Work Practices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8C3ECA6D-328A-4FE9-8061-7E844ED9C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2658" y="1544481"/>
            <a:ext cx="4736431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0850" indent="-3365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20000"/>
              </a:spcBef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sz="2600" b="0" dirty="0"/>
              <a:t>Do not eat, drink, smoke, apply cosmetics or lip balm, or handle contact lenses in any work areas where there is the possibility of exposure to blood or OPIM.</a:t>
            </a:r>
          </a:p>
          <a:p>
            <a:pPr lvl="1" algn="l" eaLnBrk="1" hangingPunct="1">
              <a:spcBef>
                <a:spcPct val="20000"/>
              </a:spcBef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sz="2600" b="0" dirty="0">
                <a:cs typeface="Arial" panose="020B0604020202020204" pitchFamily="34" charset="0"/>
              </a:rPr>
              <a:t>Do not place food or drink in refrigerators, freezers, shelves, cabinets, or on countertops or bench tops in any work areas.</a:t>
            </a:r>
            <a:endParaRPr lang="en-US" altLang="en-US" sz="26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21F2D-3ADC-4C6B-B315-4723090E1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967691"/>
            <a:ext cx="3573179" cy="35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8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A10712-1B70-4F5A-9A5D-36DF9DAAEB45}"/>
              </a:ext>
            </a:extLst>
          </p:cNvPr>
          <p:cNvSpPr txBox="1"/>
          <p:nvPr/>
        </p:nvSpPr>
        <p:spPr>
          <a:xfrm>
            <a:off x="848359" y="1251856"/>
            <a:ext cx="6123941" cy="196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5850" lvl="2" indent="-171450" fontAlgn="base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</a:rPr>
              <a:t>What are Bloodborne Pathogens (BBPs)?</a:t>
            </a:r>
          </a:p>
          <a:p>
            <a:pPr marL="1085850" lvl="2" indent="-171450" fontAlgn="base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</a:rPr>
              <a:t> Why are they harmful?</a:t>
            </a:r>
          </a:p>
          <a:p>
            <a:pPr marL="1085850" lvl="2" indent="-171450" fontAlgn="base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</a:rPr>
              <a:t>How can I protect myself?</a:t>
            </a:r>
          </a:p>
          <a:p>
            <a:pPr marL="1085850" lvl="2" indent="-171450" fontAlgn="base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</a:rPr>
              <a:t> What is an Exposure Control Plan?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OVERVIEW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0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Exposure controls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96219-6E82-49D6-9849-A1D62C2F9A6D}"/>
              </a:ext>
            </a:extLst>
          </p:cNvPr>
          <p:cNvSpPr txBox="1"/>
          <p:nvPr/>
        </p:nvSpPr>
        <p:spPr>
          <a:xfrm>
            <a:off x="2065652" y="986886"/>
            <a:ext cx="43328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dirty="0">
                <a:solidFill>
                  <a:srgbClr val="CC0000"/>
                </a:solidFill>
              </a:rPr>
              <a:t>Safe Work Practices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CB393A1F-9FD3-4C4A-897E-A07A85835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537489"/>
            <a:ext cx="7486357" cy="83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en-US" sz="2400" dirty="0"/>
              <a:t>Clean-up of spills and broken glassware/sharps contaminated with blood or OPIM</a:t>
            </a: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B5858D48-8BAF-4846-A0E5-1F1B6AD39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8118" y="2514600"/>
            <a:ext cx="6035040" cy="355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01638" indent="-287338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Ø"/>
            </a:pPr>
            <a:r>
              <a:rPr lang="en-US" altLang="en-US" sz="2000" b="0" dirty="0"/>
              <a:t>Wear protective eyewear and mask if splashing is anticipated.</a:t>
            </a:r>
          </a:p>
          <a:p>
            <a:pPr lvl="1" algn="l" eaLnBrk="1" hangingPunct="1"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Ø"/>
            </a:pPr>
            <a:r>
              <a:rPr lang="en-US" altLang="en-US" sz="2000" b="0" dirty="0"/>
              <a:t>Remove glass and other sharps materials using a brush and dustpan, forceps, hemostat, etc.  </a:t>
            </a:r>
            <a:r>
              <a:rPr lang="en-US" altLang="en-US" sz="2000" dirty="0"/>
              <a:t>Do not use your hands.</a:t>
            </a:r>
          </a:p>
          <a:p>
            <a:pPr lvl="1" algn="l" eaLnBrk="1" hangingPunct="1"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Ø"/>
            </a:pPr>
            <a:r>
              <a:rPr lang="en-US" altLang="en-US" sz="2000" b="0" dirty="0"/>
              <a:t>Properly discard all materials into a sharps or puncture-resistant biohazardous waste container.</a:t>
            </a:r>
          </a:p>
          <a:p>
            <a:pPr lvl="1" algn="l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000" b="0" dirty="0"/>
              <a:t>Use paper/absorbent towels to soak up the spilled materials.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BF5CC-D296-4F0C-8B5A-6E2551DA1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42" y="2916214"/>
            <a:ext cx="1911126" cy="17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2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Exposure controls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96219-6E82-49D6-9849-A1D62C2F9A6D}"/>
              </a:ext>
            </a:extLst>
          </p:cNvPr>
          <p:cNvSpPr txBox="1"/>
          <p:nvPr/>
        </p:nvSpPr>
        <p:spPr>
          <a:xfrm>
            <a:off x="2389264" y="986886"/>
            <a:ext cx="41077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dirty="0">
                <a:solidFill>
                  <a:srgbClr val="CC0000"/>
                </a:solidFill>
              </a:rPr>
              <a:t>Safe Work Practices</a:t>
            </a:r>
          </a:p>
        </p:txBody>
      </p:sp>
      <p:sp>
        <p:nvSpPr>
          <p:cNvPr id="23" name="Text Box 10">
            <a:extLst>
              <a:ext uri="{FF2B5EF4-FFF2-40B4-BE49-F238E27FC236}">
                <a16:creationId xmlns:a16="http://schemas.microsoft.com/office/drawing/2014/main" id="{A74961F1-15ED-4D2E-A4E9-07195BD44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350" y="1752601"/>
            <a:ext cx="8042031" cy="83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808080"/>
                </a:solidFill>
              </a:rPr>
              <a:t>Clean-up of spills and broken glassware/sharps (cont.)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8D19C046-12DD-40CE-915D-CDAFA6552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36462"/>
            <a:ext cx="4724400" cy="3682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01638" indent="-287338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0"/>
              </a:spcBef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sz="2000" b="0" dirty="0"/>
              <a:t>Clean the area with 10% bleach or</a:t>
            </a:r>
            <a:r>
              <a:rPr lang="en-US" altLang="en-US" sz="2000" b="0" i="1" dirty="0"/>
              <a:t> </a:t>
            </a:r>
            <a:r>
              <a:rPr lang="en-US" altLang="en-US" sz="2000" b="0" dirty="0"/>
              <a:t>EPA-registered disinfectant.</a:t>
            </a:r>
          </a:p>
          <a:p>
            <a:pPr lvl="1" algn="l" eaLnBrk="1" hangingPunct="1">
              <a:spcBef>
                <a:spcPct val="0"/>
              </a:spcBef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sz="2000" b="0" dirty="0"/>
              <a:t>Saturate the spill area with disinfectant.  Leave for 10 minutes (or as specified by product manufacturer) or allow to air dry. </a:t>
            </a:r>
          </a:p>
          <a:p>
            <a:pPr lvl="1" algn="l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000" b="0" dirty="0"/>
              <a:t>Properly dispose of paper towels and cleaning materials into proper waste containers</a:t>
            </a:r>
            <a:r>
              <a:rPr lang="en-US" altLang="en-US" sz="2400" b="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90611-FB6E-43A2-A828-AC3920EC7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888" y="2789798"/>
            <a:ext cx="1751199" cy="26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9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Exposure controls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96219-6E82-49D6-9849-A1D62C2F9A6D}"/>
              </a:ext>
            </a:extLst>
          </p:cNvPr>
          <p:cNvSpPr txBox="1"/>
          <p:nvPr/>
        </p:nvSpPr>
        <p:spPr>
          <a:xfrm>
            <a:off x="1181686" y="986886"/>
            <a:ext cx="7582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dirty="0">
                <a:solidFill>
                  <a:srgbClr val="CC0000"/>
                </a:solidFill>
              </a:rPr>
              <a:t>Personal Protective Equipment (PPE)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F2812A5C-E1B4-4FB1-B049-0FE856449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766838"/>
            <a:ext cx="8306972" cy="125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spcAft>
                <a:spcPct val="40000"/>
              </a:spcAft>
            </a:pPr>
            <a:r>
              <a:rPr lang="en-US" altLang="en-US" sz="2600" b="0" dirty="0"/>
              <a:t>You must wear all required PPE.  Interstate Corporation</a:t>
            </a:r>
            <a:r>
              <a:rPr lang="en-US" altLang="en-US" sz="2600" b="0" i="1" dirty="0"/>
              <a:t> </a:t>
            </a:r>
            <a:r>
              <a:rPr lang="en-US" altLang="en-US" sz="2600" b="0" dirty="0"/>
              <a:t>provides you with the following PPE at no cost: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F15901E3-070E-42EE-83C8-0E46CDBDF0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20596" y="3051714"/>
            <a:ext cx="3810000" cy="2819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114300" lvl="1" indent="287338" eaLnBrk="1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600" dirty="0"/>
              <a:t>Gloves</a:t>
            </a:r>
          </a:p>
          <a:p>
            <a:pPr marL="114300" lvl="1" indent="287338" eaLnBrk="1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600" dirty="0"/>
              <a:t>Lab coats</a:t>
            </a:r>
          </a:p>
          <a:p>
            <a:pPr marL="114300" lvl="1" indent="287338" eaLnBrk="1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600" dirty="0"/>
              <a:t>Gowns</a:t>
            </a:r>
          </a:p>
          <a:p>
            <a:pPr marL="114300" lvl="1" indent="287338" eaLnBrk="1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600" dirty="0"/>
              <a:t>Shoe covers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DC6EB930-EA6B-48E0-A6D0-6586C0BB0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3248" y="2799329"/>
            <a:ext cx="445008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14300" indent="287338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0"/>
              </a:spcBef>
              <a:buFontTx/>
              <a:buChar char="•"/>
            </a:pPr>
            <a:r>
              <a:rPr lang="en-US" altLang="en-US" sz="2600" b="0" dirty="0"/>
              <a:t>Face shields or</a:t>
            </a:r>
          </a:p>
          <a:p>
            <a:pPr lvl="1" algn="l" eaLnBrk="1" hangingPunct="1">
              <a:lnSpc>
                <a:spcPct val="95000"/>
              </a:lnSpc>
              <a:spcBef>
                <a:spcPct val="0"/>
              </a:spcBef>
              <a:spcAft>
                <a:spcPct val="20000"/>
              </a:spcAft>
            </a:pPr>
            <a:r>
              <a:rPr lang="en-US" altLang="en-US" sz="2600" b="0" dirty="0"/>
              <a:t>Masks and eye protection</a:t>
            </a:r>
          </a:p>
          <a:p>
            <a:pPr lvl="1" algn="l" eaLnBrk="1" hangingPunct="1">
              <a:lnSpc>
                <a:spcPct val="95000"/>
              </a:lnSpc>
              <a:spcBef>
                <a:spcPct val="0"/>
              </a:spcBef>
              <a:spcAft>
                <a:spcPct val="50000"/>
              </a:spcAft>
              <a:buFontTx/>
              <a:buChar char="•"/>
            </a:pPr>
            <a:r>
              <a:rPr lang="en-US" altLang="en-US" sz="2600" b="0" dirty="0"/>
              <a:t>Resuscitation devices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3CE964-0FC0-4A7E-A913-3137B77C6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0143" y="4498075"/>
            <a:ext cx="19240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0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Exposure controls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96219-6E82-49D6-9849-A1D62C2F9A6D}"/>
              </a:ext>
            </a:extLst>
          </p:cNvPr>
          <p:cNvSpPr txBox="1"/>
          <p:nvPr/>
        </p:nvSpPr>
        <p:spPr>
          <a:xfrm>
            <a:off x="773723" y="1063384"/>
            <a:ext cx="75121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dirty="0">
                <a:solidFill>
                  <a:srgbClr val="CC0000"/>
                </a:solidFill>
              </a:rPr>
              <a:t>Personal Protective Equipment (PPE)</a:t>
            </a: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04F9F2F5-BD64-4F15-8470-656841101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676400"/>
            <a:ext cx="7239000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33363" indent="-233363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b="0" dirty="0"/>
              <a:t>Remove gloves safely and properly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2B0F5CE1-66D5-4D03-9861-7966358A0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723" y="2230365"/>
            <a:ext cx="4572000" cy="1926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84163" indent="-284163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Ø"/>
            </a:pPr>
            <a:r>
              <a:rPr lang="en-US" altLang="en-US" sz="2000" b="0" dirty="0"/>
              <a:t>Grasp near cuff of glove and turn it inside out.  Hold in the gloved hand.</a:t>
            </a:r>
          </a:p>
          <a:p>
            <a:pPr algn="l" eaLnBrk="1" hangingPunct="1"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Ø"/>
            </a:pPr>
            <a:r>
              <a:rPr lang="en-US" altLang="en-US" sz="2000" b="0" dirty="0"/>
              <a:t>Place fingers of bare hand inside cuff of gloved hand and turn inside out and over the first glove</a:t>
            </a:r>
            <a:r>
              <a:rPr lang="en-US" altLang="en-US" sz="2400" b="0" dirty="0"/>
              <a:t>.</a:t>
            </a: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F79303C3-7270-4167-821B-89CB76202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3895507"/>
            <a:ext cx="4454183" cy="209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84163" indent="-284163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Ø"/>
            </a:pPr>
            <a:r>
              <a:rPr lang="en-US" altLang="en-US" sz="2000" b="0" dirty="0"/>
              <a:t>Dispose gloves into proper waste container.</a:t>
            </a:r>
          </a:p>
          <a:p>
            <a:pPr algn="l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000" b="0" dirty="0"/>
              <a:t>Clean hands thoroughly with soap and water (or antiseptic hand rub product if handwashing facilities not available).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EFDDA-E18F-45FF-B7F6-433EA6D1C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6837" y="2264769"/>
            <a:ext cx="1961508" cy="1359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72470E-FAB4-448A-B5BB-5993B9C4A3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6792" y="4165992"/>
            <a:ext cx="2123708" cy="148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2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Exposure controls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96219-6E82-49D6-9849-A1D62C2F9A6D}"/>
              </a:ext>
            </a:extLst>
          </p:cNvPr>
          <p:cNvSpPr txBox="1"/>
          <p:nvPr/>
        </p:nvSpPr>
        <p:spPr>
          <a:xfrm>
            <a:off x="2989384" y="986885"/>
            <a:ext cx="31652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dirty="0">
                <a:solidFill>
                  <a:srgbClr val="CC0000"/>
                </a:solidFill>
              </a:rPr>
              <a:t>Housekeeping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7664ED-FAFF-4909-908A-A91AB8841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752600"/>
            <a:ext cx="72741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ct val="40000"/>
              </a:spcAft>
            </a:pPr>
            <a:r>
              <a:rPr lang="en-US" altLang="en-US" sz="2800" b="0" dirty="0">
                <a:solidFill>
                  <a:schemeClr val="tx2"/>
                </a:solidFill>
              </a:rPr>
              <a:t>   </a:t>
            </a:r>
            <a:r>
              <a:rPr lang="en-US" altLang="en-US" sz="2800" b="0" dirty="0"/>
              <a:t>Maintain a clean and sanitary workplace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74FE648F-5139-4048-AF89-8561210D78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5899" y="2344149"/>
            <a:ext cx="4419600" cy="3526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284163" indent="-284163" eaLnBrk="1" hangingPunct="1">
              <a:spcBef>
                <a:spcPct val="0"/>
              </a:spcBef>
              <a:spcAft>
                <a:spcPct val="35000"/>
              </a:spcAft>
            </a:pPr>
            <a:r>
              <a:rPr lang="en-US" altLang="en-US" sz="2600" dirty="0"/>
              <a:t>Written cleaning and decontamination schedule and procedures</a:t>
            </a:r>
          </a:p>
          <a:p>
            <a:pPr marL="284163" indent="-284163" eaLnBrk="1" hangingPunct="1">
              <a:spcBef>
                <a:spcPct val="0"/>
              </a:spcBef>
              <a:spcAft>
                <a:spcPct val="35000"/>
              </a:spcAft>
            </a:pPr>
            <a:r>
              <a:rPr lang="en-US" altLang="en-US" sz="2600" dirty="0"/>
              <a:t>Approved disinfectant – bleach, EPA-approved</a:t>
            </a:r>
          </a:p>
          <a:p>
            <a:pPr marL="284163" indent="-284163" eaLnBrk="1" hangingPunct="1">
              <a:spcBef>
                <a:spcPct val="0"/>
              </a:spcBef>
              <a:spcAft>
                <a:spcPct val="35000"/>
              </a:spcAft>
            </a:pPr>
            <a:r>
              <a:rPr lang="en-US" altLang="en-US" sz="2600" dirty="0"/>
              <a:t>Contaminated waste disposal methods</a:t>
            </a:r>
          </a:p>
          <a:p>
            <a:pPr marL="284163" indent="-284163" eaLnBrk="1" hangingPunct="1">
              <a:lnSpc>
                <a:spcPct val="9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sz="2600" dirty="0"/>
              <a:t>Laundry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C974F9-64B4-4730-9B0E-B6A06B548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8869" y="2552869"/>
            <a:ext cx="2510642" cy="223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HBV - Hepatitis C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96219-6E82-49D6-9849-A1D62C2F9A6D}"/>
              </a:ext>
            </a:extLst>
          </p:cNvPr>
          <p:cNvSpPr txBox="1"/>
          <p:nvPr/>
        </p:nvSpPr>
        <p:spPr>
          <a:xfrm>
            <a:off x="3542703" y="986886"/>
            <a:ext cx="1803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dirty="0">
                <a:solidFill>
                  <a:srgbClr val="CC0000"/>
                </a:solidFill>
              </a:rPr>
              <a:t>Laundry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54D28453-ED85-4EB7-9DE9-CFAD9F6D67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18944" y="1583476"/>
            <a:ext cx="6172200" cy="37463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/>
          <a:p>
            <a:pPr marL="350838" indent="-350838" eaLnBrk="1" hangingPunct="1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>
                <a:cs typeface="Times New Roman" panose="02020603050405020304" pitchFamily="18" charset="0"/>
              </a:rPr>
              <a:t>Contaminated articles</a:t>
            </a:r>
            <a:r>
              <a:rPr lang="en-US" altLang="en-US" sz="2400" dirty="0"/>
              <a:t> </a:t>
            </a:r>
          </a:p>
          <a:p>
            <a:pPr marL="350838" indent="-350838" eaLnBrk="1" hangingPunct="1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/>
              <a:t>Handle as little as possible  </a:t>
            </a:r>
          </a:p>
          <a:p>
            <a:pPr marL="690563" lvl="1" indent="-225425"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FontTx/>
              <a:buChar char="­"/>
            </a:pPr>
            <a:r>
              <a:rPr lang="en-US" altLang="en-US" sz="2400" dirty="0"/>
              <a:t>Bag/containerize where used</a:t>
            </a:r>
          </a:p>
          <a:p>
            <a:pPr marL="690563" lvl="1" indent="-225425"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FontTx/>
              <a:buChar char="­"/>
            </a:pPr>
            <a:r>
              <a:rPr lang="en-US" altLang="en-US" sz="2400" dirty="0"/>
              <a:t>Don’t sort or rinse where used</a:t>
            </a:r>
          </a:p>
          <a:p>
            <a:pPr marL="690563" lvl="1" indent="-225425" eaLnBrk="1" hangingPunct="1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FontTx/>
              <a:buChar char="­"/>
            </a:pPr>
            <a:r>
              <a:rPr lang="en-US" altLang="en-US" sz="2400" dirty="0"/>
              <a:t>Place in leak-proof, labeled or color-coded containers or </a:t>
            </a:r>
            <a:r>
              <a:rPr lang="en-US" altLang="en-US" sz="2400" dirty="0">
                <a:cs typeface="Times New Roman" panose="02020603050405020304" pitchFamily="18" charset="0"/>
              </a:rPr>
              <a:t>bags</a:t>
            </a:r>
            <a:endParaRPr lang="en-US" altLang="en-US" sz="2400" dirty="0"/>
          </a:p>
          <a:p>
            <a:pPr marL="350838" indent="-350838" eaLnBrk="1" hangingPunct="1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/>
              <a:t>Wear PPE when handling and/or sorting:</a:t>
            </a:r>
            <a:endParaRPr lang="en-US" altLang="en-US" sz="2400" i="1" dirty="0"/>
          </a:p>
          <a:p>
            <a:pPr marL="690563" lvl="1" indent="-225425"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FontTx/>
              <a:buChar char="­"/>
            </a:pPr>
            <a:r>
              <a:rPr lang="en-US" altLang="en-US" sz="2400" dirty="0"/>
              <a:t>Gloves</a:t>
            </a:r>
          </a:p>
          <a:p>
            <a:pPr marL="690563" lvl="1" indent="-225425" eaLnBrk="1" hangingPunct="1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FontTx/>
              <a:buChar char="­"/>
            </a:pPr>
            <a:r>
              <a:rPr lang="en-US" altLang="en-US" sz="2400" dirty="0"/>
              <a:t>Gown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954152-7504-4F78-9372-9D94657D4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5044" y="4340784"/>
            <a:ext cx="2147933" cy="178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8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Exposure controls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96219-6E82-49D6-9849-A1D62C2F9A6D}"/>
              </a:ext>
            </a:extLst>
          </p:cNvPr>
          <p:cNvSpPr txBox="1"/>
          <p:nvPr/>
        </p:nvSpPr>
        <p:spPr>
          <a:xfrm>
            <a:off x="1927274" y="986886"/>
            <a:ext cx="5542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dirty="0">
                <a:solidFill>
                  <a:srgbClr val="CC0000"/>
                </a:solidFill>
              </a:rPr>
              <a:t>Communication of Hazards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DD4E7EB-B486-4C01-B9CC-4A5C28F40E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600199"/>
            <a:ext cx="5486400" cy="10304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10000"/>
              </a:lnSpc>
              <a:spcAft>
                <a:spcPct val="40000"/>
              </a:spcAft>
              <a:buFontTx/>
              <a:buNone/>
            </a:pPr>
            <a:r>
              <a:rPr lang="en-US" altLang="en-US" sz="2800" dirty="0"/>
              <a:t>Biohazard Labels and Signs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B4A71F74-317A-4690-BE82-68D9FFEA3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250831"/>
            <a:ext cx="4533900" cy="337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82575" indent="-282575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ct val="30000"/>
              </a:spcAft>
              <a:buFontTx/>
              <a:buChar char="•"/>
            </a:pPr>
            <a:r>
              <a:rPr lang="en-US" altLang="en-US" sz="2400" b="0" dirty="0">
                <a:cs typeface="Times New Roman" panose="02020603050405020304" pitchFamily="18" charset="0"/>
              </a:rPr>
              <a:t>Must have biohazard symbol</a:t>
            </a:r>
          </a:p>
          <a:p>
            <a:pPr algn="l" eaLnBrk="1" hangingPunct="1">
              <a:spcBef>
                <a:spcPct val="0"/>
              </a:spcBef>
              <a:spcAft>
                <a:spcPct val="30000"/>
              </a:spcAft>
              <a:buFontTx/>
              <a:buChar char="•"/>
            </a:pPr>
            <a:r>
              <a:rPr lang="en-US" altLang="en-US" sz="2400" b="0" dirty="0">
                <a:cs typeface="Times New Roman" panose="02020603050405020304" pitchFamily="18" charset="0"/>
              </a:rPr>
              <a:t>Labels attached securely to any containers or items containing blood/OPIM </a:t>
            </a:r>
          </a:p>
          <a:p>
            <a:pPr algn="l" eaLnBrk="1" hangingPunct="1">
              <a:spcBef>
                <a:spcPct val="0"/>
              </a:spcBef>
              <a:spcAft>
                <a:spcPct val="30000"/>
              </a:spcAft>
              <a:buFontTx/>
              <a:buChar char="•"/>
            </a:pPr>
            <a:r>
              <a:rPr lang="en-US" altLang="en-US" sz="2400" b="0" dirty="0"/>
              <a:t>Red bags/containers may substitute for labels</a:t>
            </a:r>
          </a:p>
          <a:p>
            <a:pPr algn="l" eaLnBrk="1" hangingPunct="1">
              <a:spcBef>
                <a:spcPct val="0"/>
              </a:spcBef>
              <a:spcAft>
                <a:spcPct val="30000"/>
              </a:spcAft>
              <a:buFontTx/>
              <a:buChar char="•"/>
            </a:pPr>
            <a:r>
              <a:rPr lang="en-US" altLang="en-US" sz="2400" b="0" dirty="0"/>
              <a:t>Signs posted at entrance to specified work areas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B2EE8B-6A31-4E71-8EF5-713DC428B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600" y="2406813"/>
            <a:ext cx="3033701" cy="285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0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Exposure controls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96219-6E82-49D6-9849-A1D62C2F9A6D}"/>
              </a:ext>
            </a:extLst>
          </p:cNvPr>
          <p:cNvSpPr txBox="1"/>
          <p:nvPr/>
        </p:nvSpPr>
        <p:spPr>
          <a:xfrm>
            <a:off x="2616590" y="986886"/>
            <a:ext cx="39108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dirty="0">
                <a:solidFill>
                  <a:srgbClr val="CC0000"/>
                </a:solidFill>
              </a:rPr>
              <a:t>Regulated Waste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50637DE-217B-4224-A4C8-7E693718F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57300" y="1524000"/>
            <a:ext cx="6887894" cy="417652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285750" indent="-285750" eaLnBrk="1" hangingPunct="1">
              <a:spcBef>
                <a:spcPct val="0"/>
              </a:spcBef>
              <a:spcAft>
                <a:spcPct val="45000"/>
              </a:spcAft>
            </a:pPr>
            <a:r>
              <a:rPr lang="en-US" altLang="en-US" sz="2400" dirty="0">
                <a:cs typeface="Times New Roman" panose="02020603050405020304" pitchFamily="18" charset="0"/>
              </a:rPr>
              <a:t>Liquid or semi-liquid blood or OPIM</a:t>
            </a:r>
          </a:p>
          <a:p>
            <a:pPr marL="285750" indent="-285750" eaLnBrk="1" hangingPunct="1">
              <a:spcBef>
                <a:spcPct val="0"/>
              </a:spcBef>
              <a:spcAft>
                <a:spcPct val="45000"/>
              </a:spcAft>
            </a:pPr>
            <a:r>
              <a:rPr lang="en-US" altLang="en-US" sz="2400" dirty="0">
                <a:cs typeface="Times New Roman" panose="02020603050405020304" pitchFamily="18" charset="0"/>
              </a:rPr>
              <a:t>Contaminated items that would release blood or OPIM in a liquid or semi-liquid state if compressed</a:t>
            </a:r>
          </a:p>
          <a:p>
            <a:pPr marL="285750" indent="-285750" eaLnBrk="1" hangingPunct="1">
              <a:spcBef>
                <a:spcPct val="0"/>
              </a:spcBef>
              <a:spcAft>
                <a:spcPct val="45000"/>
              </a:spcAft>
            </a:pPr>
            <a:r>
              <a:rPr lang="en-US" altLang="en-US" sz="2400" dirty="0">
                <a:cs typeface="Times New Roman" panose="02020603050405020304" pitchFamily="18" charset="0"/>
              </a:rPr>
              <a:t>Items caked with dried blood or OPIM that can release these materials during handling</a:t>
            </a:r>
          </a:p>
          <a:p>
            <a:pPr marL="285750" indent="-285750" eaLnBrk="1" hangingPunct="1">
              <a:spcBef>
                <a:spcPct val="0"/>
              </a:spcBef>
              <a:spcAft>
                <a:spcPct val="45000"/>
              </a:spcAft>
            </a:pPr>
            <a:r>
              <a:rPr lang="en-US" altLang="en-US" sz="2400" dirty="0">
                <a:cs typeface="Times New Roman" panose="02020603050405020304" pitchFamily="18" charset="0"/>
              </a:rPr>
              <a:t>Contaminated sharps</a:t>
            </a:r>
          </a:p>
          <a:p>
            <a:pPr marL="285750" indent="-285750" algn="r" eaLnBrk="1" hangingPunct="1">
              <a:spcAft>
                <a:spcPct val="40000"/>
              </a:spcAft>
            </a:pPr>
            <a:r>
              <a:rPr lang="en-US" altLang="en-US" sz="2400" dirty="0">
                <a:cs typeface="Times New Roman" panose="02020603050405020304" pitchFamily="18" charset="0"/>
              </a:rPr>
              <a:t>Pathological and microbiological </a:t>
            </a:r>
            <a:br>
              <a:rPr lang="en-US" altLang="en-US" sz="2400" dirty="0">
                <a:cs typeface="Times New Roman" panose="02020603050405020304" pitchFamily="18" charset="0"/>
              </a:rPr>
            </a:br>
            <a:r>
              <a:rPr lang="en-US" altLang="en-US" sz="2400" dirty="0">
                <a:cs typeface="Times New Roman" panose="02020603050405020304" pitchFamily="18" charset="0"/>
              </a:rPr>
              <a:t>wastes containing blood or OPIM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D81F6C-36D8-4E19-A7AD-DEBF44276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26" y="4092656"/>
            <a:ext cx="29146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4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Exposure controls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96219-6E82-49D6-9849-A1D62C2F9A6D}"/>
              </a:ext>
            </a:extLst>
          </p:cNvPr>
          <p:cNvSpPr txBox="1"/>
          <p:nvPr/>
        </p:nvSpPr>
        <p:spPr>
          <a:xfrm>
            <a:off x="1322363" y="986886"/>
            <a:ext cx="61053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dirty="0">
                <a:solidFill>
                  <a:srgbClr val="CC0000"/>
                </a:solidFill>
              </a:rPr>
              <a:t>Regulated Waste - Containers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C40E8CD-BAD3-471C-B16A-035CA98B29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20905" y="2075837"/>
            <a:ext cx="48006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285750" indent="-285750" ea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2600" dirty="0"/>
              <a:t>Easily accessible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2600" dirty="0"/>
              <a:t>Labeled or color-coded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2600" dirty="0"/>
              <a:t>Leak-proof, closeable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2600" dirty="0"/>
              <a:t>Puncture-resistant for  sharps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2600" dirty="0"/>
              <a:t>Replaced routinely </a:t>
            </a:r>
            <a:br>
              <a:rPr lang="en-US" altLang="en-US" sz="2600" dirty="0"/>
            </a:br>
            <a:r>
              <a:rPr lang="en-US" altLang="en-US" sz="2600" dirty="0"/>
              <a:t>(do no overfill!)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F3275D-2FFD-46AB-A002-65F47F850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95" y="2283164"/>
            <a:ext cx="2965040" cy="243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Exposure controls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96219-6E82-49D6-9849-A1D62C2F9A6D}"/>
              </a:ext>
            </a:extLst>
          </p:cNvPr>
          <p:cNvSpPr txBox="1"/>
          <p:nvPr/>
        </p:nvSpPr>
        <p:spPr>
          <a:xfrm>
            <a:off x="1856937" y="986886"/>
            <a:ext cx="60631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dirty="0">
                <a:solidFill>
                  <a:srgbClr val="CC0000"/>
                </a:solidFill>
              </a:rPr>
              <a:t>Regulated Waste - Containers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FF96FEED-3801-401F-824E-12177A8FF5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856937" y="2006376"/>
            <a:ext cx="5781822" cy="350853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285750" indent="-285750" ea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2600" dirty="0"/>
              <a:t>Close immediately before removing or replacing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2600" dirty="0"/>
              <a:t>Place in second container if leaking possible or if outside contamination of primary container occurs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2600" dirty="0"/>
              <a:t>If reusable, open, empty, and clean it in a manner that will not expose you and other  employees</a:t>
            </a:r>
          </a:p>
        </p:txBody>
      </p:sp>
    </p:spTree>
    <p:extLst>
      <p:ext uri="{BB962C8B-B14F-4D97-AF65-F5344CB8AC3E}">
        <p14:creationId xmlns:p14="http://schemas.microsoft.com/office/powerpoint/2010/main" val="383309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17AA8C23-5562-45CB-B5B5-10CD981CC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General Overview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5CDED900-82B1-473A-9AE6-E811A8545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96162"/>
            <a:ext cx="8121772" cy="131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2000" b="1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ctr"/>
            <a:endParaRPr lang="en-US" sz="2000" b="1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ctr"/>
            <a:r>
              <a:rPr lang="en-US" sz="20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PATHOGEN:  a microorganism that can cause disease</a:t>
            </a:r>
          </a:p>
          <a:p>
            <a:pPr lvl="1"/>
            <a:r>
              <a:rPr lang="en-US" sz="20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B0AD5B-9E60-4281-A71D-90B950300BB8}"/>
              </a:ext>
            </a:extLst>
          </p:cNvPr>
          <p:cNvSpPr/>
          <p:nvPr/>
        </p:nvSpPr>
        <p:spPr>
          <a:xfrm>
            <a:off x="180975" y="1597729"/>
            <a:ext cx="8448675" cy="600164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285750" lvl="0" fontAlgn="base"/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</a:p>
          <a:p>
            <a:pPr marL="457200" lvl="0" indent="-171450" fontAlgn="base"/>
            <a:endParaRPr lang="en-US" sz="15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0B4A3C-2F8D-466D-BB63-E3D96BE5F631}"/>
              </a:ext>
            </a:extLst>
          </p:cNvPr>
          <p:cNvSpPr/>
          <p:nvPr/>
        </p:nvSpPr>
        <p:spPr>
          <a:xfrm>
            <a:off x="2345532" y="5434013"/>
            <a:ext cx="116682" cy="4762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D827D9-8D00-4292-B3D5-E6EE65EF5663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94F07F-1535-45BA-9232-8E1BB8C64FF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2">
              <a:extLst>
                <a:ext uri="{FF2B5EF4-FFF2-40B4-BE49-F238E27FC236}">
                  <a16:creationId xmlns:a16="http://schemas.microsoft.com/office/drawing/2014/main" id="{1937636E-5575-4C1C-BAF0-A1DAF83F68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20" name="Picture 3">
                <a:extLst>
                  <a:ext uri="{FF2B5EF4-FFF2-40B4-BE49-F238E27FC236}">
                    <a16:creationId xmlns:a16="http://schemas.microsoft.com/office/drawing/2014/main" id="{52114427-8DE6-4129-B13E-C7D61245F3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68942F21-2D14-45B8-B613-4BEC824D2D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5">
                <a:extLst>
                  <a:ext uri="{FF2B5EF4-FFF2-40B4-BE49-F238E27FC236}">
                    <a16:creationId xmlns:a16="http://schemas.microsoft.com/office/drawing/2014/main" id="{0C27767E-AAB2-4EEA-88F2-DA2A9BB662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7A581CD-8288-47A9-9E59-FEC4C4E91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9" name="AutoShape 8">
              <a:extLst>
                <a:ext uri="{FF2B5EF4-FFF2-40B4-BE49-F238E27FC236}">
                  <a16:creationId xmlns:a16="http://schemas.microsoft.com/office/drawing/2014/main" id="{63077BCF-7A51-4E96-95BD-C4FF37A7C6E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811FC8C-B8DF-4AED-AE65-E04E5C644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84" y="2069474"/>
            <a:ext cx="7846232" cy="2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4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Hepatitis B vaccine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78EB79D-4351-4F32-8BBA-C13C3F3150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49458" y="952500"/>
            <a:ext cx="5638800" cy="495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279400" indent="-279400" eaLnBrk="1" hangingPunct="1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endParaRPr lang="en-US" altLang="en-US" sz="2400" dirty="0"/>
          </a:p>
          <a:p>
            <a:pPr marL="279400" indent="-279400" eaLnBrk="1" hangingPunct="1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2400" dirty="0"/>
              <a:t>3 shots: 0, 1, &amp; 6 months</a:t>
            </a:r>
          </a:p>
          <a:p>
            <a:pPr marL="279400" indent="-279400" eaLnBrk="1" hangingPunct="1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2400" dirty="0"/>
              <a:t>Effective for 95% of adults</a:t>
            </a:r>
          </a:p>
          <a:p>
            <a:pPr marL="279400" indent="-279400" eaLnBrk="1" hangingPunct="1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2400" dirty="0"/>
              <a:t>Post-vaccination testing for high risk HCW</a:t>
            </a:r>
          </a:p>
          <a:p>
            <a:pPr marL="279400" indent="-279400" eaLnBrk="1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</a:pPr>
            <a:r>
              <a:rPr lang="en-US" altLang="en-US" sz="2400" dirty="0"/>
              <a:t>Post-exposure treatment (if not vaccinated)</a:t>
            </a:r>
          </a:p>
          <a:p>
            <a:pPr marL="688975" lvl="1" indent="-295275"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r>
              <a:rPr lang="en-US" altLang="en-US" sz="2400" dirty="0"/>
              <a:t>Immune globulin</a:t>
            </a:r>
          </a:p>
          <a:p>
            <a:pPr marL="688975" lvl="1" indent="-295275" eaLnBrk="1" hangingPunct="1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2400" dirty="0"/>
              <a:t>Begin vaccination series </a:t>
            </a:r>
          </a:p>
          <a:p>
            <a:pPr marL="279400" indent="-279400" eaLnBrk="1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</a:pPr>
            <a:r>
              <a:rPr lang="en-US" altLang="en-US" sz="2400" dirty="0"/>
              <a:t>If decline, must sign Declination Form</a:t>
            </a:r>
          </a:p>
          <a:p>
            <a:pPr marL="688975" lvl="1" indent="-295275"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r>
              <a:rPr lang="en-US" altLang="en-US" sz="2400" dirty="0"/>
              <a:t>vaccine available at later date if desired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AFF71-DD30-404F-A5BF-73BD948FE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3220" y="1792249"/>
            <a:ext cx="3066757" cy="306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7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Exposure incident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B9F3282C-4D4B-4188-BC99-540D2CBEC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899" y="936672"/>
            <a:ext cx="732707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en-US" sz="2600" dirty="0"/>
              <a:t>If you have an exposure incident to blood or OPIM, immediately do the following:</a:t>
            </a: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ABA50FA0-8BF3-4840-8C3C-CF0073C9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899" y="1919836"/>
            <a:ext cx="7832003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0850" indent="-3365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Ø"/>
            </a:pPr>
            <a:r>
              <a:rPr lang="en-US" altLang="en-US" sz="2400" b="0" dirty="0">
                <a:cs typeface="Times New Roman" panose="02020603050405020304" pitchFamily="18" charset="0"/>
              </a:rPr>
              <a:t>Thoroughly clean the affected area</a:t>
            </a:r>
          </a:p>
          <a:p>
            <a:pPr lvl="1" algn="l" eaLnBrk="1" hangingPunct="1">
              <a:spcBef>
                <a:spcPct val="0"/>
              </a:spcBef>
              <a:spcAft>
                <a:spcPct val="25000"/>
              </a:spcAft>
            </a:pPr>
            <a:r>
              <a:rPr lang="en-US" altLang="en-US" sz="2400" b="0" dirty="0">
                <a:cs typeface="Times New Roman" panose="02020603050405020304" pitchFamily="18" charset="0"/>
              </a:rPr>
              <a:t>    </a:t>
            </a:r>
            <a:r>
              <a:rPr lang="en-US" altLang="en-US" sz="2400" b="0" dirty="0">
                <a:cs typeface="Arial" panose="020B0604020202020204" pitchFamily="34" charset="0"/>
              </a:rPr>
              <a:t>• </a:t>
            </a:r>
            <a:r>
              <a:rPr lang="en-US" altLang="en-US" sz="2400" b="0" dirty="0">
                <a:cs typeface="Times New Roman" panose="02020603050405020304" pitchFamily="18" charset="0"/>
              </a:rPr>
              <a:t>Wash needlesticks, cuts, and </a:t>
            </a:r>
            <a:br>
              <a:rPr lang="en-US" altLang="en-US" sz="2400" b="0" dirty="0">
                <a:cs typeface="Times New Roman" panose="02020603050405020304" pitchFamily="18" charset="0"/>
              </a:rPr>
            </a:br>
            <a:r>
              <a:rPr lang="en-US" altLang="en-US" sz="2400" b="0" dirty="0">
                <a:cs typeface="Times New Roman" panose="02020603050405020304" pitchFamily="18" charset="0"/>
              </a:rPr>
              <a:t>  skin with soap and water</a:t>
            </a:r>
          </a:p>
          <a:p>
            <a:pPr lvl="1" algn="l" eaLnBrk="1" hangingPunct="1">
              <a:spcBef>
                <a:spcPct val="0"/>
              </a:spcBef>
              <a:spcAft>
                <a:spcPct val="25000"/>
              </a:spcAft>
            </a:pPr>
            <a:r>
              <a:rPr lang="en-US" altLang="en-US" sz="2400" b="0" dirty="0"/>
              <a:t>    </a:t>
            </a:r>
            <a:r>
              <a:rPr lang="en-US" altLang="en-US" sz="2400" b="0" dirty="0">
                <a:cs typeface="Arial" panose="020B0604020202020204" pitchFamily="34" charset="0"/>
              </a:rPr>
              <a:t>• </a:t>
            </a:r>
            <a:r>
              <a:rPr lang="en-US" altLang="en-US" sz="2400" b="0" dirty="0">
                <a:cs typeface="Times New Roman" panose="02020603050405020304" pitchFamily="18" charset="0"/>
              </a:rPr>
              <a:t>Flush with water splashes to the </a:t>
            </a:r>
            <a:br>
              <a:rPr lang="en-US" altLang="en-US" sz="2400" b="0" dirty="0">
                <a:cs typeface="Times New Roman" panose="02020603050405020304" pitchFamily="18" charset="0"/>
              </a:rPr>
            </a:br>
            <a:r>
              <a:rPr lang="en-US" altLang="en-US" sz="2400" b="0" dirty="0">
                <a:cs typeface="Times New Roman" panose="02020603050405020304" pitchFamily="18" charset="0"/>
              </a:rPr>
              <a:t>  nose and mouth</a:t>
            </a:r>
          </a:p>
          <a:p>
            <a:pPr lvl="1" algn="l" eaLnBrk="1" hangingPunct="1">
              <a:spcBef>
                <a:spcPct val="0"/>
              </a:spcBef>
              <a:spcAft>
                <a:spcPct val="25000"/>
              </a:spcAft>
            </a:pPr>
            <a:r>
              <a:rPr lang="en-US" altLang="en-US" sz="2400" b="0" dirty="0">
                <a:cs typeface="Times New Roman" panose="02020603050405020304" pitchFamily="18" charset="0"/>
              </a:rPr>
              <a:t>    </a:t>
            </a:r>
            <a:r>
              <a:rPr lang="en-US" altLang="en-US" sz="2400" b="0" dirty="0">
                <a:cs typeface="Arial" panose="020B0604020202020204" pitchFamily="34" charset="0"/>
              </a:rPr>
              <a:t>• </a:t>
            </a:r>
            <a:r>
              <a:rPr lang="en-US" altLang="en-US" sz="2400" b="0" dirty="0">
                <a:cs typeface="Times New Roman" panose="02020603050405020304" pitchFamily="18" charset="0"/>
              </a:rPr>
              <a:t>Irrigate eyes with clean water, </a:t>
            </a:r>
            <a:br>
              <a:rPr lang="en-US" altLang="en-US" sz="2400" b="0" dirty="0">
                <a:cs typeface="Times New Roman" panose="02020603050405020304" pitchFamily="18" charset="0"/>
              </a:rPr>
            </a:br>
            <a:r>
              <a:rPr lang="en-US" altLang="en-US" sz="2400" b="0" dirty="0">
                <a:cs typeface="Times New Roman" panose="02020603050405020304" pitchFamily="18" charset="0"/>
              </a:rPr>
              <a:t>  saline, or sterile </a:t>
            </a:r>
            <a:r>
              <a:rPr lang="en-US" altLang="en-US" sz="2400" b="0" dirty="0" err="1">
                <a:cs typeface="Times New Roman" panose="02020603050405020304" pitchFamily="18" charset="0"/>
              </a:rPr>
              <a:t>irrigant</a:t>
            </a:r>
            <a:endParaRPr lang="en-US" altLang="en-US" sz="2400" b="0" dirty="0">
              <a:cs typeface="Times New Roman" panose="02020603050405020304" pitchFamily="18" charset="0"/>
            </a:endParaRPr>
          </a:p>
          <a:p>
            <a:pPr lvl="1" algn="l" eaLnBrk="1" hangingPunct="1"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Ø"/>
            </a:pPr>
            <a:r>
              <a:rPr lang="en-US" altLang="en-US" sz="2400" b="0" dirty="0">
                <a:cs typeface="Times New Roman" panose="02020603050405020304" pitchFamily="18" charset="0"/>
              </a:rPr>
              <a:t>Report exposure to manager and fill out an </a:t>
            </a:r>
          </a:p>
          <a:p>
            <a:pPr marL="114300" lvl="1" indent="0" algn="l" eaLnBrk="1" hangingPunct="1">
              <a:spcBef>
                <a:spcPct val="0"/>
              </a:spcBef>
              <a:spcAft>
                <a:spcPct val="25000"/>
              </a:spcAft>
            </a:pPr>
            <a:r>
              <a:rPr lang="en-US" altLang="en-US" sz="2400" b="0" dirty="0">
                <a:cs typeface="Times New Roman" panose="02020603050405020304" pitchFamily="18" charset="0"/>
              </a:rPr>
              <a:t>     Incident Report Form</a:t>
            </a:r>
          </a:p>
        </p:txBody>
      </p:sp>
    </p:spTree>
    <p:extLst>
      <p:ext uri="{BB962C8B-B14F-4D97-AF65-F5344CB8AC3E}">
        <p14:creationId xmlns:p14="http://schemas.microsoft.com/office/powerpoint/2010/main" val="1727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Post exposure evaluation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F12131A6-42C0-48DB-846E-9DC0B93C5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990600"/>
            <a:ext cx="577009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2800" dirty="0"/>
              <a:t>Interstate’s Responsibility: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AB45F84A-2176-4E92-A067-ADDCEDFF4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524000"/>
            <a:ext cx="66675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96875" indent="-282575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5663" indent="-225425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Ø"/>
            </a:pPr>
            <a:r>
              <a:rPr lang="en-US" altLang="en-US" sz="2400" b="0" dirty="0"/>
              <a:t>Provide immediate post-exposure      medical evaluation and follow-up                  to exposed employee:</a:t>
            </a:r>
          </a:p>
          <a:p>
            <a:pPr lvl="2" algn="l" eaLnBrk="1" hangingPunct="1">
              <a:spcBef>
                <a:spcPct val="0"/>
              </a:spcBef>
              <a:spcAft>
                <a:spcPct val="10000"/>
              </a:spcAft>
              <a:buFontTx/>
              <a:buChar char="•"/>
            </a:pPr>
            <a:r>
              <a:rPr lang="en-US" altLang="en-US" sz="2400" b="0" dirty="0"/>
              <a:t>No cost</a:t>
            </a:r>
          </a:p>
          <a:p>
            <a:pPr lvl="2" algn="l" eaLnBrk="1" hangingPunct="1">
              <a:spcBef>
                <a:spcPct val="0"/>
              </a:spcBef>
              <a:spcAft>
                <a:spcPct val="10000"/>
              </a:spcAft>
              <a:buFontTx/>
              <a:buChar char="•"/>
            </a:pPr>
            <a:r>
              <a:rPr lang="en-US" altLang="en-US" sz="2400" b="0" dirty="0"/>
              <a:t>Confidential</a:t>
            </a:r>
          </a:p>
          <a:p>
            <a:pPr lvl="2" algn="l" eaLnBrk="1" hangingPunct="1">
              <a:spcBef>
                <a:spcPct val="0"/>
              </a:spcBef>
              <a:spcAft>
                <a:spcPct val="10000"/>
              </a:spcAft>
              <a:buFontTx/>
              <a:buChar char="•"/>
            </a:pPr>
            <a:r>
              <a:rPr lang="en-US" altLang="en-US" sz="2400" b="0" dirty="0"/>
              <a:t>Testing for HBV, HCV, HIV</a:t>
            </a:r>
          </a:p>
          <a:p>
            <a:pPr lvl="2" algn="l" eaLnBrk="1" hangingPunct="1">
              <a:spcBef>
                <a:spcPct val="0"/>
              </a:spcBef>
              <a:spcAft>
                <a:spcPct val="25000"/>
              </a:spcAft>
              <a:buFontTx/>
              <a:buChar char="•"/>
            </a:pPr>
            <a:r>
              <a:rPr lang="en-US" altLang="en-US" sz="2400" b="0" dirty="0"/>
              <a:t>Preventive treatment when           indicated</a:t>
            </a:r>
          </a:p>
          <a:p>
            <a:pPr lvl="1" algn="l" eaLnBrk="1" hangingPunct="1"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Ø"/>
            </a:pPr>
            <a:r>
              <a:rPr lang="en-US" altLang="en-US" sz="2400" b="0" dirty="0">
                <a:cs typeface="Times New Roman" panose="02020603050405020304" pitchFamily="18" charset="0"/>
              </a:rPr>
              <a:t>Test blood of source person if  HBV/HCV/HIV status unknown, if 	possible; provide results to 				exposed employee, if possible</a:t>
            </a:r>
          </a:p>
        </p:txBody>
      </p:sp>
    </p:spTree>
    <p:extLst>
      <p:ext uri="{BB962C8B-B14F-4D97-AF65-F5344CB8AC3E}">
        <p14:creationId xmlns:p14="http://schemas.microsoft.com/office/powerpoint/2010/main" val="4016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Post Exposure evaluation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EADE960F-C6A4-4E97-89E5-0C8D71B3F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172" y="1019717"/>
            <a:ext cx="678297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2800" dirty="0"/>
              <a:t>Interstate’s Responsibility: (cont.)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E6FB310B-81F5-464D-AB7A-D5D3A09DD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458" y="1766839"/>
            <a:ext cx="5486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96875" indent="-282575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Ø"/>
            </a:pPr>
            <a:r>
              <a:rPr lang="en-US" altLang="en-US" sz="2400" b="0" dirty="0">
                <a:cs typeface="Times New Roman" panose="02020603050405020304" pitchFamily="18" charset="0"/>
              </a:rPr>
              <a:t>Provide exposed employee with copy of the evaluating health care professional’s </a:t>
            </a:r>
            <a:r>
              <a:rPr lang="en-US" altLang="en-US" sz="2400" b="0" dirty="0"/>
              <a:t>(HCP)</a:t>
            </a:r>
            <a:r>
              <a:rPr lang="en-US" altLang="en-US" sz="2400" b="0" dirty="0">
                <a:cs typeface="Times New Roman" panose="02020603050405020304" pitchFamily="18" charset="0"/>
              </a:rPr>
              <a:t> written opinion within 15 days of completion of evaluation </a:t>
            </a:r>
          </a:p>
          <a:p>
            <a:pPr lvl="1" algn="l" eaLnBrk="1" hangingPunct="1"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Ø"/>
            </a:pPr>
            <a:r>
              <a:rPr lang="en-US" altLang="en-US" sz="2400" b="0" dirty="0">
                <a:cs typeface="Times New Roman" panose="02020603050405020304" pitchFamily="18" charset="0"/>
              </a:rPr>
              <a:t>Provide employee with information about laws on confidentiality for the source individual</a:t>
            </a:r>
          </a:p>
          <a:p>
            <a:pPr lvl="1" algn="l" eaLnBrk="1" hangingPunct="1"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Ø"/>
            </a:pPr>
            <a:r>
              <a:rPr lang="en-US" altLang="en-US" sz="2400" b="0" dirty="0">
                <a:cs typeface="Arial" panose="020B0604020202020204" pitchFamily="34" charset="0"/>
              </a:rPr>
              <a:t>Provide post-exposure treatment   as needed, including counseling</a:t>
            </a:r>
          </a:p>
          <a:p>
            <a:pPr lvl="1" algn="l" eaLnBrk="1" hangingPunct="1"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None/>
            </a:pPr>
            <a:endParaRPr lang="en-US" altLang="en-US" sz="2400" b="0" dirty="0">
              <a:cs typeface="Arial" panose="020B0604020202020204" pitchFamily="34" charset="0"/>
            </a:endParaRPr>
          </a:p>
          <a:p>
            <a:pPr lvl="1" algn="l" eaLnBrk="1" hangingPunct="1"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None/>
            </a:pPr>
            <a:r>
              <a:rPr lang="en-US" altLang="en-US" sz="2400" b="0" dirty="0">
                <a:cs typeface="Arial" panose="020B0604020202020204" pitchFamily="34" charset="0"/>
              </a:rPr>
              <a:t>       </a:t>
            </a:r>
            <a:endParaRPr lang="en-US" altLang="en-US" sz="2400" b="0" i="1" u="sng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52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recordkeeping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96219-6E82-49D6-9849-A1D62C2F9A6D}"/>
              </a:ext>
            </a:extLst>
          </p:cNvPr>
          <p:cNvSpPr txBox="1"/>
          <p:nvPr/>
        </p:nvSpPr>
        <p:spPr>
          <a:xfrm>
            <a:off x="2757268" y="986886"/>
            <a:ext cx="44875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dirty="0">
                <a:solidFill>
                  <a:srgbClr val="CC0000"/>
                </a:solidFill>
              </a:rPr>
              <a:t>Medical Records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B0D63E50-8448-46AF-A6D7-597DFE515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329941" y="1738132"/>
            <a:ext cx="5562600" cy="441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285750" indent="-285750" eaLnBrk="1" hangingPunct="1">
              <a:lnSpc>
                <a:spcPct val="95000"/>
              </a:lnSpc>
              <a:spcBef>
                <a:spcPct val="0"/>
              </a:spcBef>
              <a:spcAft>
                <a:spcPct val="30000"/>
              </a:spcAft>
            </a:pPr>
            <a:r>
              <a:rPr lang="en-US" altLang="en-US" sz="2600" dirty="0"/>
              <a:t>Confidential</a:t>
            </a:r>
          </a:p>
          <a:p>
            <a:pPr marL="285750" indent="-285750" eaLnBrk="1" hangingPunct="1">
              <a:lnSpc>
                <a:spcPct val="95000"/>
              </a:lnSpc>
              <a:spcBef>
                <a:spcPct val="0"/>
              </a:spcBef>
              <a:spcAft>
                <a:spcPct val="30000"/>
              </a:spcAft>
            </a:pPr>
            <a:r>
              <a:rPr lang="en-US" altLang="en-US" sz="2600" dirty="0"/>
              <a:t>Hepatitis B vaccination and post-exposure evaluations</a:t>
            </a:r>
          </a:p>
          <a:p>
            <a:pPr marL="285750" indent="-285750" eaLnBrk="1" hangingPunct="1">
              <a:lnSpc>
                <a:spcPct val="95000"/>
              </a:lnSpc>
              <a:spcBef>
                <a:spcPct val="0"/>
              </a:spcBef>
              <a:spcAft>
                <a:spcPct val="30000"/>
              </a:spcAft>
            </a:pPr>
            <a:r>
              <a:rPr lang="en-US" altLang="en-US" sz="2600" dirty="0"/>
              <a:t>HCP’s written opinions</a:t>
            </a:r>
          </a:p>
          <a:p>
            <a:pPr marL="285750" indent="-285750" eaLnBrk="1" hangingPunct="1">
              <a:lnSpc>
                <a:spcPct val="95000"/>
              </a:lnSpc>
              <a:spcBef>
                <a:spcPct val="0"/>
              </a:spcBef>
              <a:spcAft>
                <a:spcPct val="30000"/>
              </a:spcAft>
            </a:pPr>
            <a:r>
              <a:rPr lang="en-US" altLang="en-US" sz="2600" dirty="0"/>
              <a:t>Information provided to HCP as required</a:t>
            </a:r>
          </a:p>
          <a:p>
            <a:pPr marL="285750" indent="-285750" eaLnBrk="1" hangingPunct="1">
              <a:lnSpc>
                <a:spcPct val="95000"/>
              </a:lnSpc>
              <a:spcBef>
                <a:spcPct val="0"/>
              </a:spcBef>
              <a:spcAft>
                <a:spcPct val="30000"/>
              </a:spcAft>
            </a:pPr>
            <a:r>
              <a:rPr lang="en-US" altLang="en-US" sz="2600" dirty="0"/>
              <a:t>Maintain for length of employment   + 30 years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E4F988-3818-47CB-9ED5-A4FE9EE07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64" y="2518084"/>
            <a:ext cx="2829232" cy="223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recordkeeping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96219-6E82-49D6-9849-A1D62C2F9A6D}"/>
              </a:ext>
            </a:extLst>
          </p:cNvPr>
          <p:cNvSpPr txBox="1"/>
          <p:nvPr/>
        </p:nvSpPr>
        <p:spPr>
          <a:xfrm>
            <a:off x="2696282" y="986886"/>
            <a:ext cx="37420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dirty="0">
                <a:solidFill>
                  <a:srgbClr val="CC0000"/>
                </a:solidFill>
              </a:rPr>
              <a:t>Training Records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7F1D5438-B457-4C7A-B638-6E52B64837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71639" y="1756314"/>
            <a:ext cx="5562600" cy="26539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</a:pPr>
            <a:r>
              <a:rPr lang="en-US" altLang="en-US" sz="2600" dirty="0"/>
              <a:t>Dates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</a:pPr>
            <a:r>
              <a:rPr lang="en-US" altLang="en-US" sz="2600" dirty="0"/>
              <a:t>Content summary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</a:pPr>
            <a:r>
              <a:rPr lang="en-US" altLang="en-US" sz="2600" dirty="0"/>
              <a:t>Trainer name &amp; qualifications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</a:pPr>
            <a:r>
              <a:rPr lang="en-US" altLang="en-US" sz="2600" dirty="0"/>
              <a:t>Attendee’s names &amp; job titles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</a:pPr>
            <a:r>
              <a:rPr lang="en-US" altLang="en-US" sz="2600" dirty="0"/>
              <a:t>Maintain for 3 years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F365A-FEB2-421A-8C5A-3A798A614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1683" y="2877079"/>
            <a:ext cx="3538281" cy="317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5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E19FB2-8838-4C17-8CE2-0A6D7FD199FC}"/>
              </a:ext>
            </a:extLst>
          </p:cNvPr>
          <p:cNvSpPr txBox="1"/>
          <p:nvPr/>
        </p:nvSpPr>
        <p:spPr>
          <a:xfrm>
            <a:off x="2152357" y="2539929"/>
            <a:ext cx="45860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8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Questions</a:t>
            </a:r>
            <a:endParaRPr lang="en-US" sz="48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00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17AA8C23-5562-45CB-B5B5-10CD981CC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Transmission of diseases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5CDED900-82B1-473A-9AE6-E811A8545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747" y="936571"/>
            <a:ext cx="5625056" cy="538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2000" b="1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Organisms can enter the body via:</a:t>
            </a:r>
          </a:p>
          <a:p>
            <a:endParaRPr lang="en-US" sz="2000" b="1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b="1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Inhalation – airborne particles and droplets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Ingestion – contaminated food or beverages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Contact - bloodborne</a:t>
            </a:r>
          </a:p>
          <a:p>
            <a:r>
              <a:rPr lang="en-US" sz="20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B0AD5B-9E60-4281-A71D-90B950300BB8}"/>
              </a:ext>
            </a:extLst>
          </p:cNvPr>
          <p:cNvSpPr/>
          <p:nvPr/>
        </p:nvSpPr>
        <p:spPr>
          <a:xfrm>
            <a:off x="180975" y="1597729"/>
            <a:ext cx="8448675" cy="600164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285750" lvl="0" fontAlgn="base"/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</a:p>
          <a:p>
            <a:pPr marL="457200" lvl="0" indent="-171450" fontAlgn="base"/>
            <a:endParaRPr lang="en-US" sz="15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0B4A3C-2F8D-466D-BB63-E3D96BE5F631}"/>
              </a:ext>
            </a:extLst>
          </p:cNvPr>
          <p:cNvSpPr/>
          <p:nvPr/>
        </p:nvSpPr>
        <p:spPr>
          <a:xfrm>
            <a:off x="2345532" y="5434013"/>
            <a:ext cx="116682" cy="4762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D827D9-8D00-4292-B3D5-E6EE65EF5663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94F07F-1535-45BA-9232-8E1BB8C64FF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2">
              <a:extLst>
                <a:ext uri="{FF2B5EF4-FFF2-40B4-BE49-F238E27FC236}">
                  <a16:creationId xmlns:a16="http://schemas.microsoft.com/office/drawing/2014/main" id="{1937636E-5575-4C1C-BAF0-A1DAF83F68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20" name="Picture 3">
                <a:extLst>
                  <a:ext uri="{FF2B5EF4-FFF2-40B4-BE49-F238E27FC236}">
                    <a16:creationId xmlns:a16="http://schemas.microsoft.com/office/drawing/2014/main" id="{52114427-8DE6-4129-B13E-C7D61245F3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68942F21-2D14-45B8-B613-4BEC824D2D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5">
                <a:extLst>
                  <a:ext uri="{FF2B5EF4-FFF2-40B4-BE49-F238E27FC236}">
                    <a16:creationId xmlns:a16="http://schemas.microsoft.com/office/drawing/2014/main" id="{0C27767E-AAB2-4EEA-88F2-DA2A9BB662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7A581CD-8288-47A9-9E59-FEC4C4E91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9" name="AutoShape 8">
              <a:extLst>
                <a:ext uri="{FF2B5EF4-FFF2-40B4-BE49-F238E27FC236}">
                  <a16:creationId xmlns:a16="http://schemas.microsoft.com/office/drawing/2014/main" id="{63077BCF-7A51-4E96-95BD-C4FF37A7C6E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9F45D3D-73CB-474B-8642-B6B9AB9887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399" y="1447832"/>
            <a:ext cx="1163475" cy="1163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82A026-35F8-4AD4-966C-6E732F8AB9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650368" y="2760513"/>
            <a:ext cx="1401536" cy="1401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85397-7260-4B34-874D-FC74CBBD4C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9399" y="4191580"/>
            <a:ext cx="1077058" cy="10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1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Bloodborne pathogens (BBPs)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75EF05-9E25-46FB-85EB-03F81D31F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" y="2144767"/>
            <a:ext cx="2975106" cy="20057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3B5F46-9F68-4ED4-AB41-0C1301B62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567" y="3669354"/>
            <a:ext cx="1066892" cy="1072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0561FC-372A-4F0D-9921-413BDE958F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9986" y="1731117"/>
            <a:ext cx="3755461" cy="3395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472067-FA2F-47B7-B86D-415EEC6D36E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721" t="-179" r="24727" b="4876"/>
          <a:stretch/>
        </p:blipFill>
        <p:spPr>
          <a:xfrm>
            <a:off x="3336783" y="1079966"/>
            <a:ext cx="1838192" cy="46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5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Bloodborne pathogens (</a:t>
            </a:r>
            <a:r>
              <a:rPr lang="en-US" sz="3200" b="1" cap="all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BBp</a:t>
            </a:r>
            <a:r>
              <a:rPr lang="en-US" sz="2400" b="1" cap="all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S</a:t>
            </a: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)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3F20F-67AE-4878-AD6D-60D5BF986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044" y="816110"/>
            <a:ext cx="2298391" cy="1075996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D9D5516E-7731-4015-99F3-0DD297B34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600200"/>
            <a:ext cx="3105443" cy="3970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marL="222250" indent="-2222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95000"/>
              </a:lnSpc>
              <a:spcBef>
                <a:spcPct val="0"/>
              </a:spcBef>
              <a:spcAft>
                <a:spcPct val="30000"/>
              </a:spcAft>
              <a:buFontTx/>
              <a:buChar char="•"/>
            </a:pPr>
            <a:r>
              <a:rPr lang="en-US" altLang="en-US" sz="2000" b="0" dirty="0"/>
              <a:t>saliva in dental procedures (</a:t>
            </a:r>
            <a:r>
              <a:rPr lang="en-US" altLang="en-US" sz="2000" b="0" u="sng" dirty="0"/>
              <a:t>if blood is present</a:t>
            </a:r>
            <a:r>
              <a:rPr lang="en-US" altLang="en-US" sz="2000" b="0" dirty="0"/>
              <a:t>)</a:t>
            </a:r>
          </a:p>
          <a:p>
            <a:pPr algn="l">
              <a:lnSpc>
                <a:spcPct val="95000"/>
              </a:lnSpc>
              <a:spcBef>
                <a:spcPct val="0"/>
              </a:spcBef>
              <a:spcAft>
                <a:spcPct val="30000"/>
              </a:spcAft>
              <a:buFontTx/>
              <a:buChar char="•"/>
            </a:pPr>
            <a:r>
              <a:rPr lang="en-US" altLang="en-US" sz="2000" b="0" dirty="0"/>
              <a:t>any body fluids visibly contaminated with blood</a:t>
            </a:r>
          </a:p>
          <a:p>
            <a:pPr algn="l">
              <a:lnSpc>
                <a:spcPct val="95000"/>
              </a:lnSpc>
              <a:spcBef>
                <a:spcPct val="0"/>
              </a:spcBef>
              <a:spcAft>
                <a:spcPct val="30000"/>
              </a:spcAft>
              <a:buFontTx/>
              <a:buChar char="•"/>
            </a:pPr>
            <a:r>
              <a:rPr lang="en-US" altLang="en-US" sz="2000" b="0" dirty="0"/>
              <a:t>semen</a:t>
            </a:r>
          </a:p>
          <a:p>
            <a:pPr algn="l">
              <a:lnSpc>
                <a:spcPct val="95000"/>
              </a:lnSpc>
              <a:spcBef>
                <a:spcPct val="0"/>
              </a:spcBef>
              <a:spcAft>
                <a:spcPct val="30000"/>
              </a:spcAft>
              <a:buFontTx/>
              <a:buChar char="•"/>
            </a:pPr>
            <a:r>
              <a:rPr lang="en-US" altLang="en-US" sz="2000" b="0" dirty="0"/>
              <a:t>vaginal secretions</a:t>
            </a:r>
          </a:p>
          <a:p>
            <a:pPr algn="l">
              <a:lnSpc>
                <a:spcPct val="95000"/>
              </a:lnSpc>
              <a:spcBef>
                <a:spcPct val="0"/>
              </a:spcBef>
              <a:spcAft>
                <a:spcPct val="30000"/>
              </a:spcAft>
              <a:buFontTx/>
              <a:buChar char="•"/>
            </a:pPr>
            <a:r>
              <a:rPr lang="en-US" altLang="en-US" sz="2000" b="0" dirty="0"/>
              <a:t>body fluids such as pleural, cerebrospinal, pericardial, peritoneal, synovial, and amniotic </a:t>
            </a:r>
          </a:p>
        </p:txBody>
      </p:sp>
      <p:sp>
        <p:nvSpPr>
          <p:cNvPr id="23" name="Text Box 15">
            <a:extLst>
              <a:ext uri="{FF2B5EF4-FFF2-40B4-BE49-F238E27FC236}">
                <a16:creationId xmlns:a16="http://schemas.microsoft.com/office/drawing/2014/main" id="{553FF432-6032-4510-A528-110AB5021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559" y="1614269"/>
            <a:ext cx="3657600" cy="387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22250" indent="-2222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95000"/>
              </a:lnSpc>
              <a:spcBef>
                <a:spcPct val="0"/>
              </a:spcBef>
              <a:spcAft>
                <a:spcPct val="30000"/>
              </a:spcAft>
              <a:buFontTx/>
              <a:buChar char="•"/>
            </a:pPr>
            <a:r>
              <a:rPr lang="en-US" altLang="en-US" sz="2000" b="0" dirty="0"/>
              <a:t>body fluid where it is difficult to differentiate</a:t>
            </a:r>
          </a:p>
          <a:p>
            <a:pPr algn="l">
              <a:lnSpc>
                <a:spcPct val="95000"/>
              </a:lnSpc>
              <a:spcBef>
                <a:spcPct val="0"/>
              </a:spcBef>
              <a:spcAft>
                <a:spcPct val="30000"/>
              </a:spcAft>
              <a:buFontTx/>
              <a:buChar char="•"/>
            </a:pPr>
            <a:r>
              <a:rPr lang="en-US" altLang="en-US" sz="2000" b="0" dirty="0"/>
              <a:t>any unfixed tissue or organ (other than intact skin) from a human (living or dead)</a:t>
            </a:r>
          </a:p>
          <a:p>
            <a:pPr algn="l">
              <a:lnSpc>
                <a:spcPct val="95000"/>
              </a:lnSpc>
              <a:spcBef>
                <a:spcPct val="0"/>
              </a:spcBef>
              <a:spcAft>
                <a:spcPct val="30000"/>
              </a:spcAft>
              <a:buFontTx/>
              <a:buChar char="•"/>
            </a:pPr>
            <a:r>
              <a:rPr lang="en-US" altLang="en-US" sz="2000" b="0" dirty="0"/>
              <a:t>HIV- or HBV-containing cultures (cell, tissue, or organ), culture medium, or other solutions</a:t>
            </a:r>
          </a:p>
          <a:p>
            <a:pPr algn="l">
              <a:lnSpc>
                <a:spcPct val="95000"/>
              </a:lnSpc>
              <a:spcBef>
                <a:spcPct val="0"/>
              </a:spcBef>
              <a:spcAft>
                <a:spcPct val="30000"/>
              </a:spcAft>
              <a:buFontTx/>
              <a:buChar char="•"/>
            </a:pPr>
            <a:r>
              <a:rPr lang="en-US" altLang="en-US" sz="2000" b="0" dirty="0"/>
              <a:t>blood, organs, &amp; tissues from animals infected with HIV, HBV, or BBPs</a:t>
            </a:r>
          </a:p>
        </p:txBody>
      </p:sp>
    </p:spTree>
    <p:extLst>
      <p:ext uri="{BB962C8B-B14F-4D97-AF65-F5344CB8AC3E}">
        <p14:creationId xmlns:p14="http://schemas.microsoft.com/office/powerpoint/2010/main" val="39618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Transmission of BBP</a:t>
            </a:r>
            <a:r>
              <a:rPr lang="en-US" sz="28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s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399E92FA-4CEC-440B-B366-270A79DD9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0141" y="1484240"/>
            <a:ext cx="3962400" cy="138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en-US" sz="2800" b="0" dirty="0"/>
              <a:t>Bloodborne Pathogens can enter your body through:</a:t>
            </a: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47065E73-6A58-476D-BD69-314F6D0DC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8523" y="3049539"/>
            <a:ext cx="4191000" cy="271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84163" indent="-284163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spcAft>
                <a:spcPct val="25000"/>
              </a:spcAft>
              <a:buFontTx/>
              <a:buChar char="•"/>
            </a:pPr>
            <a:r>
              <a:rPr lang="en-US" altLang="en-US" sz="2800" b="0" dirty="0"/>
              <a:t>a break in the skin  (cut, burn, lesion, etc.)</a:t>
            </a:r>
          </a:p>
          <a:p>
            <a:pPr algn="l">
              <a:spcBef>
                <a:spcPct val="0"/>
              </a:spcBef>
              <a:spcAft>
                <a:spcPct val="25000"/>
              </a:spcAft>
              <a:buFontTx/>
              <a:buChar char="•"/>
            </a:pPr>
            <a:r>
              <a:rPr lang="en-US" altLang="en-US" sz="2800" b="0" dirty="0"/>
              <a:t>mucus membranes  (eyes, nose, mouth)</a:t>
            </a:r>
          </a:p>
          <a:p>
            <a:pPr algn="l">
              <a:spcBef>
                <a:spcPct val="0"/>
              </a:spcBef>
              <a:spcAft>
                <a:spcPct val="25000"/>
              </a:spcAft>
              <a:buFontTx/>
              <a:buChar char="•"/>
            </a:pPr>
            <a:r>
              <a:rPr lang="en-US" altLang="en-US" sz="2800" b="0" dirty="0"/>
              <a:t>sexual contact</a:t>
            </a:r>
          </a:p>
          <a:p>
            <a:pPr algn="l">
              <a:spcBef>
                <a:spcPct val="0"/>
              </a:spcBef>
              <a:spcAft>
                <a:spcPct val="25000"/>
              </a:spcAft>
              <a:buFontTx/>
              <a:buChar char="•"/>
            </a:pPr>
            <a:r>
              <a:rPr lang="en-US" altLang="en-US" sz="2800" b="0" dirty="0"/>
              <a:t>other modes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33476-18BC-4971-AAA9-59190EAC5F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" t="1285" r="-236" b="7642"/>
          <a:stretch/>
        </p:blipFill>
        <p:spPr>
          <a:xfrm>
            <a:off x="618953" y="1433108"/>
            <a:ext cx="3962400" cy="41497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65D9A5-A762-4AA9-9D17-6B28E3999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448963" y="3629464"/>
            <a:ext cx="772577" cy="927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774C78-2D93-4402-B446-7DDC08C37B77}"/>
              </a:ext>
            </a:extLst>
          </p:cNvPr>
          <p:cNvSpPr txBox="1"/>
          <p:nvPr/>
        </p:nvSpPr>
        <p:spPr>
          <a:xfrm>
            <a:off x="618953" y="1433107"/>
            <a:ext cx="1012899" cy="18305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5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Transmission of </a:t>
            </a:r>
            <a:r>
              <a:rPr lang="en-US" sz="3200" b="1" cap="all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bbp</a:t>
            </a:r>
            <a:r>
              <a:rPr lang="en-US" sz="2800" b="1" cap="all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s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89949CCF-1B58-4DD1-A424-1E13E0EE9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76" y="980835"/>
            <a:ext cx="7401185" cy="749873"/>
          </a:xfrm>
          <a:prstGeom prst="rect">
            <a:avLst/>
          </a:prstGeom>
        </p:spPr>
      </p:pic>
      <p:sp>
        <p:nvSpPr>
          <p:cNvPr id="25" name="Text Box 4">
            <a:extLst>
              <a:ext uri="{FF2B5EF4-FFF2-40B4-BE49-F238E27FC236}">
                <a16:creationId xmlns:a16="http://schemas.microsoft.com/office/drawing/2014/main" id="{9637B89C-E1DF-4A4F-B118-149DD3503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39" y="1919835"/>
            <a:ext cx="8278466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marL="344488" indent="-344488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4488" marR="0" lvl="0" indent="-344488" defTabSz="91440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lrTx/>
              <a:buSzPct val="90000"/>
              <a:buFont typeface="Symbol" panose="05050102010706020507" pitchFamily="18" charset="2"/>
              <a:buChar char="·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pathogen involved</a:t>
            </a:r>
          </a:p>
          <a:p>
            <a:pPr marL="344488" marR="0" lvl="0" indent="-344488" defTabSz="91440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lrTx/>
              <a:buSzPct val="90000"/>
              <a:buFont typeface="Symbol" panose="05050102010706020507" pitchFamily="18" charset="2"/>
              <a:buChar char="·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type/route of exposure</a:t>
            </a:r>
          </a:p>
          <a:p>
            <a:pPr marL="344488" marR="0" lvl="0" indent="-344488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Tx/>
              <a:buSzPct val="90000"/>
              <a:buFont typeface="Symbol" panose="05050102010706020507" pitchFamily="18" charset="2"/>
              <a:buChar char="·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amount of virus in the infected blood at the time of exposure</a:t>
            </a:r>
          </a:p>
          <a:p>
            <a:pPr marL="344488" marR="0" lvl="0" indent="-344488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Tx/>
              <a:buSzPct val="90000"/>
              <a:buFont typeface="Symbol" panose="05050102010706020507" pitchFamily="18" charset="2"/>
              <a:buChar char="·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amount of infected blood involved in the exposure</a:t>
            </a:r>
          </a:p>
          <a:p>
            <a:pPr marL="344488" marR="0" lvl="0" indent="-344488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Tx/>
              <a:buSzPct val="90000"/>
              <a:buFont typeface="Symbol" panose="05050102010706020507" pitchFamily="18" charset="2"/>
              <a:buChar char="·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Whether post-exposure treatment was taken</a:t>
            </a:r>
          </a:p>
          <a:p>
            <a:pPr marL="344488" marR="0" lvl="0" indent="-344488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Tx/>
              <a:buSzPct val="90000"/>
              <a:buFont typeface="Symbol" panose="05050102010706020507" pitchFamily="18" charset="2"/>
              <a:buChar char="·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Specific immune response of the infected individual</a:t>
            </a:r>
          </a:p>
        </p:txBody>
      </p:sp>
    </p:spTree>
    <p:extLst>
      <p:ext uri="{BB962C8B-B14F-4D97-AF65-F5344CB8AC3E}">
        <p14:creationId xmlns:p14="http://schemas.microsoft.com/office/powerpoint/2010/main" val="384449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6CA079-F3C3-4161-A7E5-64AD2D4EA799}"/>
              </a:ext>
            </a:extLst>
          </p:cNvPr>
          <p:cNvGrpSpPr/>
          <p:nvPr/>
        </p:nvGrpSpPr>
        <p:grpSpPr>
          <a:xfrm>
            <a:off x="0" y="6407150"/>
            <a:ext cx="9144000" cy="450850"/>
            <a:chOff x="0" y="6407150"/>
            <a:chExt cx="9144000" cy="4508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E9DF-DDC8-43AA-A742-D57FC12AAA1B}"/>
                </a:ext>
              </a:extLst>
            </p:cNvPr>
            <p:cNvSpPr/>
            <p:nvPr/>
          </p:nvSpPr>
          <p:spPr>
            <a:xfrm>
              <a:off x="1" y="6418966"/>
              <a:ext cx="943276" cy="43903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862FFF5-AE19-440A-8972-96DA9254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3276" y="6418966"/>
              <a:ext cx="8200724" cy="413544"/>
              <a:chOff x="105728816" y="113234114"/>
              <a:chExt cx="8355158" cy="387429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F8FC51B6-85B3-4B8D-8337-5E4C04194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" t="69673"/>
              <a:stretch>
                <a:fillRect/>
              </a:stretch>
            </p:blipFill>
            <p:spPr bwMode="auto">
              <a:xfrm>
                <a:off x="105728816" y="113245905"/>
                <a:ext cx="2946437" cy="368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404A5D8F-2C90-4425-A3F0-E8FE1F39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" t="36710" b="29578"/>
              <a:stretch>
                <a:fillRect/>
              </a:stretch>
            </p:blipFill>
            <p:spPr bwMode="auto">
              <a:xfrm>
                <a:off x="108659859" y="113250711"/>
                <a:ext cx="2670262" cy="370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3DD0AD4-FE45-4607-A78C-2506303D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7" t="4028" b="62553"/>
              <a:stretch>
                <a:fillRect/>
              </a:stretch>
            </p:blipFill>
            <p:spPr bwMode="auto">
              <a:xfrm>
                <a:off x="111327309" y="113234114"/>
                <a:ext cx="2756665" cy="380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249E3-AEE3-4D4B-AC54-D9E4650B9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9" t="71830"/>
            <a:stretch/>
          </p:blipFill>
          <p:spPr>
            <a:xfrm>
              <a:off x="38501" y="6513349"/>
              <a:ext cx="837398" cy="291989"/>
            </a:xfrm>
            <a:prstGeom prst="rect">
              <a:avLst/>
            </a:prstGeom>
            <a:effectLst/>
          </p:spPr>
        </p:pic>
        <p:cxnSp>
          <p:nvCxnSpPr>
            <p:cNvPr id="16" name="AutoShape 8">
              <a:extLst>
                <a:ext uri="{FF2B5EF4-FFF2-40B4-BE49-F238E27FC236}">
                  <a16:creationId xmlns:a16="http://schemas.microsoft.com/office/drawing/2014/main" id="{87604A35-22DB-450B-B465-451557EF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572000" y="1835150"/>
              <a:ext cx="0" cy="9144000"/>
            </a:xfrm>
            <a:prstGeom prst="straightConnector1">
              <a:avLst/>
            </a:prstGeom>
            <a:noFill/>
            <a:ln w="57150" algn="ctr">
              <a:solidFill>
                <a:srgbClr val="A9233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62D1-20F6-496A-B9F8-87F8CCA87C62}"/>
              </a:ext>
            </a:extLst>
          </p:cNvPr>
          <p:cNvSpPr/>
          <p:nvPr/>
        </p:nvSpPr>
        <p:spPr>
          <a:xfrm>
            <a:off x="251460" y="700268"/>
            <a:ext cx="8641081" cy="914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2500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43" tIns="44671" rIns="89343" bIns="44671" rtlCol="0" anchor="ctr"/>
          <a:lstStyle/>
          <a:p>
            <a:pPr algn="ctr"/>
            <a:endParaRPr lang="en-US" sz="1687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4CA244B-738C-4A78-BFD4-D9BF0927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36204"/>
            <a:ext cx="8641081" cy="57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cap="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Injury report cont.</a:t>
            </a:r>
            <a:endParaRPr lang="en-US" sz="3200" cap="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  <p:graphicFrame>
        <p:nvGraphicFramePr>
          <p:cNvPr id="22" name="Group 175">
            <a:extLst>
              <a:ext uri="{FF2B5EF4-FFF2-40B4-BE49-F238E27FC236}">
                <a16:creationId xmlns:a16="http://schemas.microsoft.com/office/drawing/2014/main" id="{AD6F4336-0612-4D58-9F77-03B9D8E2E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563538"/>
              </p:ext>
            </p:extLst>
          </p:nvPr>
        </p:nvGraphicFramePr>
        <p:xfrm>
          <a:off x="457200" y="3678868"/>
          <a:ext cx="8217292" cy="2310138"/>
        </p:xfrm>
        <a:graphic>
          <a:graphicData uri="http://schemas.openxmlformats.org/drawingml/2006/table">
            <a:tbl>
              <a:tblPr/>
              <a:tblGrid>
                <a:gridCol w="5178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8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357">
                <a:tc gridSpan="2">
                  <a:txBody>
                    <a:bodyPr/>
                    <a:lstStyle/>
                    <a:p>
                      <a:pPr marL="460375" marR="0" lvl="0" indent="-23812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Main bloodborne pathogens and diseases of concern</a:t>
                      </a:r>
                    </a:p>
                  </a:txBody>
                  <a:tcPr marL="0" marR="0"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998">
                <a:tc>
                  <a:txBody>
                    <a:bodyPr/>
                    <a:lstStyle/>
                    <a:p>
                      <a:pPr marL="7937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sym typeface="Wingdings" panose="05000000000000000000" pitchFamily="2" charset="2"/>
                        </a:rPr>
                        <a:t>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Hepatitis B Virus (HBV)</a:t>
                      </a:r>
                    </a:p>
                  </a:txBody>
                  <a:tcPr marL="0" marR="0"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sym typeface="Wingdings" panose="05000000000000000000" pitchFamily="2" charset="2"/>
                        </a:rPr>
                        <a:t>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 Hepatitis B</a:t>
                      </a:r>
                    </a:p>
                  </a:txBody>
                  <a:tcPr marL="0" marR="0" marT="45730" marB="4573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998">
                <a:tc>
                  <a:txBody>
                    <a:bodyPr/>
                    <a:lstStyle/>
                    <a:p>
                      <a:pPr marL="7937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sym typeface="Wingdings" panose="05000000000000000000" pitchFamily="2" charset="2"/>
                        </a:rPr>
                        <a:t>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Hepatitis C Virus (HCV)</a:t>
                      </a:r>
                    </a:p>
                  </a:txBody>
                  <a:tcPr marL="0" marR="0"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sym typeface="Wingdings" panose="05000000000000000000" pitchFamily="2" charset="2"/>
                        </a:rPr>
                        <a:t>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Hepatitis C</a:t>
                      </a:r>
                    </a:p>
                  </a:txBody>
                  <a:tcPr marL="0" marR="0" marT="45730" marB="4573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8221">
                <a:tc>
                  <a:txBody>
                    <a:bodyPr/>
                    <a:lstStyle/>
                    <a:p>
                      <a:pPr marL="7937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sym typeface="Wingdings" panose="05000000000000000000" pitchFamily="2" charset="2"/>
                        </a:rPr>
                        <a:t>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Human Immunodeficiency </a:t>
                      </a:r>
                      <a:b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</a:b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   Virus (HIV)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sym typeface="Wingdings" panose="05000000000000000000" pitchFamily="2" charset="2"/>
                        </a:rPr>
                        <a:t>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AIDS</a:t>
                      </a:r>
                    </a:p>
                  </a:txBody>
                  <a:tcPr marL="0" marR="0" marT="45730" marB="4573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Text Box 73">
            <a:extLst>
              <a:ext uri="{FF2B5EF4-FFF2-40B4-BE49-F238E27FC236}">
                <a16:creationId xmlns:a16="http://schemas.microsoft.com/office/drawing/2014/main" id="{892B38C9-1D14-4829-8790-9B6531D3A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66" y="893500"/>
            <a:ext cx="79406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b="0" dirty="0"/>
              <a:t>Some examples of bloodborne pathogens:</a:t>
            </a:r>
          </a:p>
        </p:txBody>
      </p:sp>
      <p:sp>
        <p:nvSpPr>
          <p:cNvPr id="27" name="Text Box 74">
            <a:extLst>
              <a:ext uri="{FF2B5EF4-FFF2-40B4-BE49-F238E27FC236}">
                <a16:creationId xmlns:a16="http://schemas.microsoft.com/office/drawing/2014/main" id="{25AE9284-7285-4639-AAC6-E23BDA834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899" y="1369750"/>
            <a:ext cx="30480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84163" indent="-284163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altLang="en-US" sz="2400" b="0" dirty="0">
                <a:solidFill>
                  <a:srgbClr val="000000"/>
                </a:solidFill>
                <a:cs typeface="Arial" panose="020B0604020202020204" pitchFamily="34" charset="0"/>
              </a:rPr>
              <a:t>Malaria </a:t>
            </a:r>
            <a:endParaRPr lang="en-US" altLang="en-US" sz="2400" b="0" dirty="0"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altLang="en-US" sz="2400" b="0" dirty="0">
                <a:solidFill>
                  <a:srgbClr val="000000"/>
                </a:solidFill>
                <a:cs typeface="Arial" panose="020B0604020202020204" pitchFamily="34" charset="0"/>
              </a:rPr>
              <a:t>Syphilis </a:t>
            </a:r>
            <a:endParaRPr lang="en-US" altLang="en-US" sz="2400" b="0" dirty="0"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altLang="en-US" sz="2400" b="0" dirty="0">
                <a:solidFill>
                  <a:srgbClr val="000000"/>
                </a:solidFill>
                <a:cs typeface="Arial" panose="020B0604020202020204" pitchFamily="34" charset="0"/>
              </a:rPr>
              <a:t>Brucellosis</a:t>
            </a:r>
            <a:endParaRPr lang="en-US" altLang="en-US" sz="2400" b="0" dirty="0"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altLang="en-US" sz="2400" b="0" dirty="0">
                <a:solidFill>
                  <a:srgbClr val="000000"/>
                </a:solidFill>
                <a:cs typeface="Arial" panose="020B0604020202020204" pitchFamily="34" charset="0"/>
              </a:rPr>
              <a:t>Leptospirosis </a:t>
            </a:r>
            <a:endParaRPr lang="en-US" altLang="en-US" sz="2400" b="0" dirty="0">
              <a:cs typeface="Times New Roman" panose="02020603050405020304" pitchFamily="18" charset="0"/>
            </a:endParaRPr>
          </a:p>
        </p:txBody>
      </p:sp>
      <p:sp>
        <p:nvSpPr>
          <p:cNvPr id="28" name="Text Box 75">
            <a:extLst>
              <a:ext uri="{FF2B5EF4-FFF2-40B4-BE49-F238E27FC236}">
                <a16:creationId xmlns:a16="http://schemas.microsoft.com/office/drawing/2014/main" id="{0800D2DF-4B2E-407C-96FF-3F16174BB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0141" y="1399281"/>
            <a:ext cx="39624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84163" indent="-284163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altLang="en-US" sz="2400" b="0" dirty="0">
                <a:solidFill>
                  <a:srgbClr val="000000"/>
                </a:solidFill>
                <a:cs typeface="Arial" panose="020B0604020202020204" pitchFamily="34" charset="0"/>
              </a:rPr>
              <a:t>Arboviral infections </a:t>
            </a:r>
            <a:endParaRPr lang="en-US" altLang="en-US" sz="2400" b="0" dirty="0"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altLang="en-US" sz="2400" b="0" dirty="0">
                <a:solidFill>
                  <a:srgbClr val="000000"/>
                </a:solidFill>
                <a:cs typeface="Arial" panose="020B0604020202020204" pitchFamily="34" charset="0"/>
              </a:rPr>
              <a:t>Relapsing fever </a:t>
            </a:r>
            <a:endParaRPr lang="en-US" altLang="en-US" sz="2400" b="0" dirty="0"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altLang="en-US" sz="2400" b="0" dirty="0" err="1">
                <a:solidFill>
                  <a:srgbClr val="000000"/>
                </a:solidFill>
                <a:cs typeface="Arial" panose="020B0604020202020204" pitchFamily="34" charset="0"/>
              </a:rPr>
              <a:t>Creutzfeld</a:t>
            </a:r>
            <a:r>
              <a:rPr lang="en-US" altLang="en-US" sz="2400" b="0" dirty="0">
                <a:solidFill>
                  <a:srgbClr val="000000"/>
                </a:solidFill>
                <a:cs typeface="Arial" panose="020B0604020202020204" pitchFamily="34" charset="0"/>
              </a:rPr>
              <a:t>-Jakob Disease </a:t>
            </a:r>
            <a:endParaRPr lang="en-US" altLang="en-US" sz="2400" b="0" dirty="0"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altLang="en-US" sz="2400" b="0" dirty="0">
                <a:solidFill>
                  <a:srgbClr val="000000"/>
                </a:solidFill>
                <a:cs typeface="Times New Roman" panose="02020603050405020304" pitchFamily="18" charset="0"/>
              </a:rPr>
              <a:t>Viral Hemorrhagic Fever</a:t>
            </a:r>
            <a:r>
              <a:rPr lang="en-US" altLang="en-US" sz="2400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17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</TotalTime>
  <Words>1660</Words>
  <Application>Microsoft Office PowerPoint</Application>
  <PresentationFormat>On-screen Show (4:3)</PresentationFormat>
  <Paragraphs>328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Wingdings</vt:lpstr>
      <vt:lpstr>Symbol</vt:lpstr>
      <vt:lpstr>Calibri</vt:lpstr>
      <vt:lpstr>Arial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Morgan Stucatur</dc:creator>
  <cp:lastModifiedBy>Kyle Weller</cp:lastModifiedBy>
  <cp:revision>82</cp:revision>
  <cp:lastPrinted>2021-08-11T12:33:47Z</cp:lastPrinted>
  <dcterms:created xsi:type="dcterms:W3CDTF">2018-10-31T18:42:36Z</dcterms:created>
  <dcterms:modified xsi:type="dcterms:W3CDTF">2021-09-27T13:25:36Z</dcterms:modified>
</cp:coreProperties>
</file>